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7" r:id="rId3"/>
    <p:sldId id="284" r:id="rId4"/>
    <p:sldId id="278" r:id="rId5"/>
    <p:sldId id="282" r:id="rId6"/>
    <p:sldId id="257" r:id="rId7"/>
    <p:sldId id="280" r:id="rId8"/>
    <p:sldId id="279" r:id="rId9"/>
    <p:sldId id="260" r:id="rId10"/>
    <p:sldId id="262" r:id="rId11"/>
    <p:sldId id="266" r:id="rId12"/>
    <p:sldId id="264" r:id="rId13"/>
    <p:sldId id="265" r:id="rId14"/>
    <p:sldId id="283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6" r:id="rId25"/>
    <p:sldId id="287" r:id="rId26"/>
    <p:sldId id="288" r:id="rId27"/>
    <p:sldId id="291" r:id="rId28"/>
    <p:sldId id="290" r:id="rId29"/>
    <p:sldId id="289" r:id="rId30"/>
    <p:sldId id="292" r:id="rId31"/>
    <p:sldId id="29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Ababei" initials="DA" lastIdx="1" clrIdx="0">
    <p:extLst>
      <p:ext uri="{19B8F6BF-5375-455C-9EA6-DF929625EA0E}">
        <p15:presenceInfo xmlns:p15="http://schemas.microsoft.com/office/powerpoint/2012/main" userId="Dan Ababe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8941" autoAdjust="0"/>
  </p:normalViewPr>
  <p:slideViewPr>
    <p:cSldViewPr snapToGrid="0">
      <p:cViewPr varScale="1">
        <p:scale>
          <a:sx n="93" d="100"/>
          <a:sy n="93" d="100"/>
        </p:scale>
        <p:origin x="10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F2F5D-F525-4021-A840-AA8A63D303DF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591CE-AA9F-4938-8AD8-0D9E69B0B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37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1CE-AA9F-4938-8AD8-0D9E69B0B5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977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1CE-AA9F-4938-8AD8-0D9E69B0B55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004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1CE-AA9F-4938-8AD8-0D9E69B0B5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196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1CE-AA9F-4938-8AD8-0D9E69B0B55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998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1CE-AA9F-4938-8AD8-0D9E69B0B55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176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1CE-AA9F-4938-8AD8-0D9E69B0B55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788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1CE-AA9F-4938-8AD8-0D9E69B0B55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01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1CE-AA9F-4938-8AD8-0D9E69B0B55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9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1CE-AA9F-4938-8AD8-0D9E69B0B55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60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1CE-AA9F-4938-8AD8-0D9E69B0B55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61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1CE-AA9F-4938-8AD8-0D9E69B0B55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03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1CE-AA9F-4938-8AD8-0D9E69B0B5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80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1CE-AA9F-4938-8AD8-0D9E69B0B5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854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1CE-AA9F-4938-8AD8-0D9E69B0B5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794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1CE-AA9F-4938-8AD8-0D9E69B0B5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490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1CE-AA9F-4938-8AD8-0D9E69B0B5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976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1CE-AA9F-4938-8AD8-0D9E69B0B5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944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1CE-AA9F-4938-8AD8-0D9E69B0B5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164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1CE-AA9F-4938-8AD8-0D9E69B0B5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5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DD4F-3601-4103-8C31-D83A099F5CDA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06C8-5DF4-4194-AC47-870F0E324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76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DD4F-3601-4103-8C31-D83A099F5CDA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06C8-5DF4-4194-AC47-870F0E324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57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DD4F-3601-4103-8C31-D83A099F5CDA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06C8-5DF4-4194-AC47-870F0E324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84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DD4F-3601-4103-8C31-D83A099F5CDA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06C8-5DF4-4194-AC47-870F0E324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34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DD4F-3601-4103-8C31-D83A099F5CDA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06C8-5DF4-4194-AC47-870F0E324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04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DD4F-3601-4103-8C31-D83A099F5CDA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06C8-5DF4-4194-AC47-870F0E324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33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DD4F-3601-4103-8C31-D83A099F5CDA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06C8-5DF4-4194-AC47-870F0E324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76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DD4F-3601-4103-8C31-D83A099F5CDA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06C8-5DF4-4194-AC47-870F0E324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14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DD4F-3601-4103-8C31-D83A099F5CDA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06C8-5DF4-4194-AC47-870F0E324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21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DD4F-3601-4103-8C31-D83A099F5CDA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06C8-5DF4-4194-AC47-870F0E324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1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DD4F-3601-4103-8C31-D83A099F5CDA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06C8-5DF4-4194-AC47-870F0E324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20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0DD4F-3601-4103-8C31-D83A099F5CDA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06C8-5DF4-4194-AC47-870F0E324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72738"/>
            <a:ext cx="9144000" cy="2387600"/>
          </a:xfrm>
        </p:spPr>
        <p:txBody>
          <a:bodyPr>
            <a:normAutofit/>
          </a:bodyPr>
          <a:lstStyle/>
          <a:p>
            <a:r>
              <a:rPr lang="en-GB" sz="5400" dirty="0" smtClean="0"/>
              <a:t>Continuous non-parametric Bayesian networks</a:t>
            </a:r>
            <a:br>
              <a:rPr lang="en-GB" sz="5400" dirty="0" smtClean="0"/>
            </a:br>
            <a:r>
              <a:rPr lang="en-GB" sz="5400" dirty="0" smtClean="0"/>
              <a:t>in </a:t>
            </a:r>
            <a:r>
              <a:rPr lang="en-GB" sz="5400" dirty="0" err="1"/>
              <a:t>Uninet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8942" y="5551714"/>
            <a:ext cx="2677887" cy="729344"/>
          </a:xfrm>
        </p:spPr>
        <p:txBody>
          <a:bodyPr>
            <a:normAutofit/>
          </a:bodyPr>
          <a:lstStyle/>
          <a:p>
            <a:pPr algn="l"/>
            <a:r>
              <a:rPr lang="en-GB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dan </a:t>
            </a:r>
            <a:r>
              <a:rPr lang="en-GB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ababei</a:t>
            </a:r>
            <a:endParaRPr lang="en-GB" sz="1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light twist software</a:t>
            </a:r>
            <a:endParaRPr lang="en-GB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32" y="2772000"/>
            <a:ext cx="5094000" cy="416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86" y="3152633"/>
            <a:ext cx="5381766" cy="3717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10" y="0"/>
            <a:ext cx="7245827" cy="45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99" y="2772000"/>
            <a:ext cx="5094000" cy="41652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00" y="3150000"/>
            <a:ext cx="5382000" cy="37188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11" y="0"/>
            <a:ext cx="7246800" cy="46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32" y="2772000"/>
            <a:ext cx="5094000" cy="416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86" y="3152633"/>
            <a:ext cx="5381766" cy="3717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10" y="0"/>
            <a:ext cx="7245827" cy="45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78099" y="5133787"/>
            <a:ext cx="172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rank correlation</a:t>
            </a:r>
            <a:endParaRPr lang="en-GB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32" y="2772000"/>
            <a:ext cx="5094000" cy="416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86" y="3152633"/>
            <a:ext cx="5381766" cy="37170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60" y="-1"/>
            <a:ext cx="8201653" cy="438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78099" y="5133787"/>
            <a:ext cx="172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rank correlation</a:t>
            </a:r>
            <a:endParaRPr lang="en-GB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32" y="2772000"/>
            <a:ext cx="5094000" cy="416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86" y="3152633"/>
            <a:ext cx="5381766" cy="37170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60" y="-1"/>
            <a:ext cx="8201653" cy="43809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94573" y="5593401"/>
            <a:ext cx="1679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r</a:t>
            </a:r>
            <a:r>
              <a:rPr lang="en-GB" baseline="-25000" dirty="0" err="1" smtClean="0"/>
              <a:t>socioecon</a:t>
            </a:r>
            <a:r>
              <a:rPr lang="en-GB" baseline="-25000" dirty="0" smtClean="0"/>
              <a:t> age </a:t>
            </a:r>
            <a:r>
              <a:rPr lang="en-GB" dirty="0" smtClean="0"/>
              <a:t>= </a:t>
            </a:r>
            <a:r>
              <a:rPr lang="en-GB" i="1" dirty="0" smtClean="0"/>
              <a:t>0.8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4230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57" y="4367853"/>
            <a:ext cx="3547676" cy="1963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92" y="4367853"/>
            <a:ext cx="3622617" cy="1968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70" y="1361717"/>
            <a:ext cx="4012452" cy="222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765" y="1358516"/>
            <a:ext cx="4068000" cy="2219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" y="1343604"/>
            <a:ext cx="4068000" cy="22455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67218" y="405416"/>
            <a:ext cx="1337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Copulas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337911" y="3628727"/>
            <a:ext cx="1524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Clayton (</a:t>
            </a:r>
            <a:r>
              <a:rPr lang="en-GB" sz="1400" dirty="0"/>
              <a:t>rank=0.8)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02021" y="3628727"/>
            <a:ext cx="1549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Gumbel (rank=0.8)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208169" y="3628727"/>
            <a:ext cx="2023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Diagonal band</a:t>
            </a:r>
            <a:r>
              <a:rPr lang="en-GB" sz="1400" dirty="0"/>
              <a:t> (rank=0.8)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37627" y="6370130"/>
            <a:ext cx="1516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Normal (rank=0.8</a:t>
            </a:r>
            <a:r>
              <a:rPr lang="en-GB" sz="1400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1342" y="6370130"/>
            <a:ext cx="2494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Student’s T, degree 1 </a:t>
            </a:r>
            <a:r>
              <a:rPr lang="en-GB" sz="1400" dirty="0"/>
              <a:t>(rank=0.8)</a:t>
            </a:r>
          </a:p>
        </p:txBody>
      </p:sp>
    </p:spTree>
    <p:extLst>
      <p:ext uri="{BB962C8B-B14F-4D97-AF65-F5344CB8AC3E}">
        <p14:creationId xmlns:p14="http://schemas.microsoft.com/office/powerpoint/2010/main" val="1725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97435" y="3618857"/>
            <a:ext cx="1828362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</a:t>
            </a:r>
            <a:r>
              <a:rPr lang="en-GB" sz="2000" baseline="-25000" dirty="0" smtClean="0"/>
              <a:t> </a:t>
            </a:r>
            <a:r>
              <a:rPr lang="en-GB" sz="2000" baseline="-25000" dirty="0" err="1" smtClean="0"/>
              <a:t>socioecon</a:t>
            </a:r>
            <a:r>
              <a:rPr lang="en-GB" sz="2000" baseline="-25000" dirty="0" smtClean="0"/>
              <a:t> age</a:t>
            </a:r>
          </a:p>
          <a:p>
            <a:endParaRPr lang="en-GB" sz="2000" baseline="-25000" dirty="0" smtClean="0"/>
          </a:p>
          <a:p>
            <a:r>
              <a:rPr lang="en-GB" sz="1200" i="1" dirty="0" smtClean="0"/>
              <a:t> (rank correlation)</a:t>
            </a:r>
            <a:endParaRPr lang="en-GB" sz="1200" i="1" dirty="0"/>
          </a:p>
          <a:p>
            <a:endParaRPr lang="en-GB" sz="2000" baseline="-25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4" y="1676740"/>
            <a:ext cx="2023936" cy="328680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741714" y="3331000"/>
            <a:ext cx="1355722" cy="48988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18479" y="3181642"/>
            <a:ext cx="10986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normal</a:t>
            </a:r>
            <a:r>
              <a:rPr lang="en-GB" sz="1200" i="1" dirty="0" smtClean="0"/>
              <a:t> </a:t>
            </a:r>
            <a:r>
              <a:rPr lang="en-GB" sz="12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copula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3980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406" y="1694857"/>
            <a:ext cx="4669078" cy="3933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7435" y="3618857"/>
            <a:ext cx="1828362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</a:t>
            </a:r>
            <a:r>
              <a:rPr lang="en-GB" sz="2000" baseline="-25000" dirty="0" smtClean="0"/>
              <a:t> </a:t>
            </a:r>
            <a:r>
              <a:rPr lang="en-GB" sz="2000" baseline="-25000" dirty="0" err="1" smtClean="0"/>
              <a:t>socioecon</a:t>
            </a:r>
            <a:r>
              <a:rPr lang="en-GB" sz="2000" baseline="-25000" dirty="0" smtClean="0"/>
              <a:t> age</a:t>
            </a:r>
          </a:p>
          <a:p>
            <a:endParaRPr lang="en-GB" sz="2000" baseline="-25000" dirty="0" smtClean="0"/>
          </a:p>
          <a:p>
            <a:r>
              <a:rPr lang="en-GB" sz="1200" i="1" dirty="0" smtClean="0"/>
              <a:t> (rank correlation)</a:t>
            </a:r>
            <a:endParaRPr lang="en-GB" sz="1200" i="1" dirty="0"/>
          </a:p>
          <a:p>
            <a:endParaRPr lang="en-GB" sz="2000" baseline="-25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" y="1676740"/>
            <a:ext cx="2023936" cy="328680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741714" y="3331000"/>
            <a:ext cx="1355722" cy="48988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18479" y="3181642"/>
            <a:ext cx="10986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normal</a:t>
            </a:r>
            <a:r>
              <a:rPr lang="en-GB" sz="1200" i="1" dirty="0" smtClean="0"/>
              <a:t> </a:t>
            </a:r>
            <a:r>
              <a:rPr lang="en-GB" sz="12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copula</a:t>
            </a:r>
            <a:endParaRPr lang="en-GB" sz="1200" i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93228" y="1886965"/>
            <a:ext cx="957946" cy="975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372540" y="1421539"/>
            <a:ext cx="1327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r</a:t>
            </a:r>
            <a:r>
              <a:rPr lang="en-GB" sz="2000" baseline="-25000" dirty="0"/>
              <a:t> </a:t>
            </a:r>
            <a:r>
              <a:rPr lang="en-GB" sz="2000" baseline="-25000" dirty="0" err="1" smtClean="0"/>
              <a:t>socioecon</a:t>
            </a:r>
            <a:r>
              <a:rPr lang="en-GB" sz="2000" baseline="-25000" dirty="0" smtClean="0"/>
              <a:t> age</a:t>
            </a:r>
            <a:endParaRPr lang="en-GB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438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406" y="1694857"/>
            <a:ext cx="4669078" cy="3933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7435" y="3618857"/>
            <a:ext cx="1828362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</a:t>
            </a:r>
            <a:r>
              <a:rPr lang="en-GB" sz="2000" baseline="-25000" dirty="0" smtClean="0"/>
              <a:t> </a:t>
            </a:r>
            <a:r>
              <a:rPr lang="en-GB" sz="2000" baseline="-25000" dirty="0" err="1" smtClean="0"/>
              <a:t>socioecon</a:t>
            </a:r>
            <a:r>
              <a:rPr lang="en-GB" sz="2000" baseline="-25000" dirty="0" smtClean="0"/>
              <a:t> age</a:t>
            </a:r>
          </a:p>
          <a:p>
            <a:endParaRPr lang="en-GB" sz="2000" baseline="-25000" dirty="0" smtClean="0"/>
          </a:p>
          <a:p>
            <a:r>
              <a:rPr lang="en-GB" sz="1200" i="1" dirty="0" smtClean="0"/>
              <a:t> (rank correlation)</a:t>
            </a:r>
            <a:endParaRPr lang="en-GB" sz="1200" i="1" dirty="0"/>
          </a:p>
          <a:p>
            <a:endParaRPr lang="en-GB" sz="2000" baseline="-25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" y="1676740"/>
            <a:ext cx="2023936" cy="328680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741714" y="3331000"/>
            <a:ext cx="1355722" cy="48988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18479" y="3181642"/>
            <a:ext cx="10986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normal</a:t>
            </a:r>
            <a:r>
              <a:rPr lang="en-GB" sz="1200" i="1" dirty="0" smtClean="0"/>
              <a:t> </a:t>
            </a:r>
            <a:r>
              <a:rPr lang="en-GB" sz="12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copula</a:t>
            </a:r>
            <a:endParaRPr lang="en-GB" sz="1200" i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93228" y="1886965"/>
            <a:ext cx="957946" cy="975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372540" y="1421539"/>
            <a:ext cx="1327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r</a:t>
            </a:r>
            <a:r>
              <a:rPr lang="en-GB" sz="2000" baseline="-25000" dirty="0"/>
              <a:t> </a:t>
            </a:r>
            <a:r>
              <a:rPr lang="en-GB" sz="2000" baseline="-25000" dirty="0" err="1" smtClean="0"/>
              <a:t>socioecon</a:t>
            </a:r>
            <a:r>
              <a:rPr lang="en-GB" sz="2000" baseline="-25000" dirty="0" smtClean="0"/>
              <a:t> age</a:t>
            </a:r>
            <a:endParaRPr lang="en-GB" sz="20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887983" y="294744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❶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73590" y="1394496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❷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3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406" y="1694857"/>
            <a:ext cx="4669078" cy="3933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7435" y="3618857"/>
            <a:ext cx="1828362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</a:t>
            </a:r>
            <a:r>
              <a:rPr lang="en-GB" sz="2000" baseline="-25000" dirty="0" smtClean="0"/>
              <a:t> </a:t>
            </a:r>
            <a:r>
              <a:rPr lang="en-GB" sz="2000" baseline="-25000" dirty="0" err="1" smtClean="0"/>
              <a:t>socioecon</a:t>
            </a:r>
            <a:r>
              <a:rPr lang="en-GB" sz="2000" baseline="-25000" dirty="0" smtClean="0"/>
              <a:t> age</a:t>
            </a:r>
          </a:p>
          <a:p>
            <a:endParaRPr lang="en-GB" sz="2000" baseline="-25000" dirty="0" smtClean="0"/>
          </a:p>
          <a:p>
            <a:r>
              <a:rPr lang="en-GB" sz="1200" i="1" dirty="0" smtClean="0"/>
              <a:t> (rank correlation)</a:t>
            </a:r>
            <a:endParaRPr lang="en-GB" sz="1200" i="1" dirty="0"/>
          </a:p>
          <a:p>
            <a:endParaRPr lang="en-GB" sz="2000" baseline="-25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" y="1676740"/>
            <a:ext cx="2023936" cy="328680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741714" y="3331000"/>
            <a:ext cx="1355722" cy="48988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18479" y="3181642"/>
            <a:ext cx="10986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normal</a:t>
            </a:r>
            <a:r>
              <a:rPr lang="en-GB" sz="1200" i="1" dirty="0" smtClean="0"/>
              <a:t> </a:t>
            </a:r>
            <a:r>
              <a:rPr lang="en-GB" sz="12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copula</a:t>
            </a:r>
            <a:endParaRPr lang="en-GB" sz="1200" i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93228" y="1886965"/>
            <a:ext cx="957946" cy="975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372540" y="1421539"/>
            <a:ext cx="1327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r</a:t>
            </a:r>
            <a:r>
              <a:rPr lang="en-GB" sz="2000" baseline="-25000" dirty="0"/>
              <a:t> </a:t>
            </a:r>
            <a:r>
              <a:rPr lang="en-GB" sz="2000" baseline="-25000" dirty="0" err="1" smtClean="0"/>
              <a:t>socioecon</a:t>
            </a:r>
            <a:r>
              <a:rPr lang="en-GB" sz="2000" baseline="-25000" dirty="0" smtClean="0"/>
              <a:t> age</a:t>
            </a:r>
            <a:endParaRPr lang="en-GB" sz="2000" baseline="-250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486400" y="4662085"/>
            <a:ext cx="1524000" cy="672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46443" y="5224771"/>
            <a:ext cx="1744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r</a:t>
            </a:r>
            <a:r>
              <a:rPr lang="en-GB" sz="2000" baseline="-25000" dirty="0"/>
              <a:t> </a:t>
            </a:r>
            <a:r>
              <a:rPr lang="en-GB" sz="2000" baseline="-25000" dirty="0" err="1" smtClean="0"/>
              <a:t>cancerrisk</a:t>
            </a:r>
            <a:r>
              <a:rPr lang="en-GB" sz="2000" baseline="-25000" dirty="0" smtClean="0"/>
              <a:t> </a:t>
            </a:r>
            <a:r>
              <a:rPr lang="en-GB" sz="2000" baseline="-25000" dirty="0" err="1"/>
              <a:t>socioecon</a:t>
            </a:r>
            <a:endParaRPr lang="en-GB" sz="2000" baseline="-250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8730341" y="2993573"/>
            <a:ext cx="1165668" cy="881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896009" y="2686590"/>
            <a:ext cx="2230675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r</a:t>
            </a:r>
            <a:r>
              <a:rPr lang="en-GB" sz="2000" baseline="-25000" dirty="0"/>
              <a:t> </a:t>
            </a:r>
            <a:r>
              <a:rPr lang="en-GB" sz="2000" baseline="-25000" dirty="0" err="1" smtClean="0"/>
              <a:t>cancerrisk</a:t>
            </a:r>
            <a:r>
              <a:rPr lang="en-GB" sz="2000" baseline="-25000" dirty="0" smtClean="0"/>
              <a:t> age | </a:t>
            </a:r>
            <a:r>
              <a:rPr lang="en-GB" sz="2000" baseline="-25000" dirty="0" err="1" smtClean="0"/>
              <a:t>socioecon</a:t>
            </a:r>
            <a:endParaRPr lang="en-GB" sz="2000" baseline="-25000" dirty="0" smtClean="0"/>
          </a:p>
          <a:p>
            <a:endParaRPr lang="en-GB" sz="2000" baseline="-25000" dirty="0"/>
          </a:p>
          <a:p>
            <a:r>
              <a:rPr lang="en-GB" sz="2000" i="1" baseline="-25000" dirty="0" smtClean="0"/>
              <a:t> (conditional rank correlation)</a:t>
            </a:r>
            <a:endParaRPr lang="en-GB" sz="2000" i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887983" y="294744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❶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73590" y="1394496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❷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5088" y="1332152"/>
            <a:ext cx="850437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A Bayesian network represents a joint distribution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i="1" dirty="0" smtClean="0"/>
              <a:t>   Discrete</a:t>
            </a:r>
            <a:r>
              <a:rPr lang="en-GB" sz="3200" dirty="0" smtClean="0"/>
              <a:t> joint distributions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i="1" smtClean="0"/>
              <a:t>   </a:t>
            </a:r>
            <a:r>
              <a:rPr lang="en-GB" sz="3200" i="1" dirty="0" smtClean="0"/>
              <a:t>Continuous</a:t>
            </a:r>
            <a:r>
              <a:rPr lang="en-GB" sz="3200" dirty="0" smtClean="0"/>
              <a:t> joint distributions</a:t>
            </a:r>
          </a:p>
          <a:p>
            <a:pPr lvl="2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361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22" y="780680"/>
            <a:ext cx="6592220" cy="52966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1114" y="780680"/>
            <a:ext cx="18701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Continuous</a:t>
            </a:r>
          </a:p>
          <a:p>
            <a:r>
              <a:rPr lang="en-GB" dirty="0" smtClean="0"/>
              <a:t>Non-Parametric</a:t>
            </a:r>
          </a:p>
          <a:p>
            <a:r>
              <a:rPr lang="en-GB" dirty="0" smtClean="0"/>
              <a:t>Bayesian Network</a:t>
            </a:r>
          </a:p>
        </p:txBody>
      </p:sp>
    </p:spTree>
    <p:extLst>
      <p:ext uri="{BB962C8B-B14F-4D97-AF65-F5344CB8AC3E}">
        <p14:creationId xmlns:p14="http://schemas.microsoft.com/office/powerpoint/2010/main" val="17547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7048" y="5942902"/>
            <a:ext cx="3910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Uninet</a:t>
            </a:r>
            <a:r>
              <a:rPr lang="en-GB" sz="3600" dirty="0" smtClean="0"/>
              <a:t> walkthrough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105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33144" y="2888245"/>
            <a:ext cx="2808515" cy="11974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UninetEngine.dll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3130915" y="1214567"/>
            <a:ext cx="1099457" cy="4245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C++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4633144" y="1209124"/>
            <a:ext cx="1099457" cy="4245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C#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6070058" y="1209124"/>
            <a:ext cx="1099457" cy="4245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Delphi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7506972" y="1209124"/>
            <a:ext cx="1099457" cy="4245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VB.net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2755360" y="5340255"/>
            <a:ext cx="1099457" cy="4245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MATLAB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4404545" y="5340254"/>
            <a:ext cx="1099457" cy="4245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6053730" y="5340253"/>
            <a:ext cx="1099457" cy="4245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Octave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7779118" y="5340252"/>
            <a:ext cx="1295400" cy="4245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VBA (Excel)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3" idx="2"/>
            <a:endCxn id="2" idx="1"/>
          </p:cNvCxnSpPr>
          <p:nvPr/>
        </p:nvCxnSpPr>
        <p:spPr>
          <a:xfrm>
            <a:off x="3680644" y="1639110"/>
            <a:ext cx="1363797" cy="1424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</p:cNvCxnSpPr>
          <p:nvPr/>
        </p:nvCxnSpPr>
        <p:spPr>
          <a:xfrm>
            <a:off x="5182873" y="1633667"/>
            <a:ext cx="510448" cy="1254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</p:cNvCxnSpPr>
          <p:nvPr/>
        </p:nvCxnSpPr>
        <p:spPr>
          <a:xfrm flipH="1">
            <a:off x="6396631" y="1633667"/>
            <a:ext cx="223156" cy="1254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2" idx="7"/>
          </p:cNvCxnSpPr>
          <p:nvPr/>
        </p:nvCxnSpPr>
        <p:spPr>
          <a:xfrm flipH="1">
            <a:off x="7030362" y="1633667"/>
            <a:ext cx="1026339" cy="1429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0"/>
          </p:cNvCxnSpPr>
          <p:nvPr/>
        </p:nvCxnSpPr>
        <p:spPr>
          <a:xfrm flipV="1">
            <a:off x="3305089" y="3979541"/>
            <a:ext cx="1877783" cy="1360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0"/>
          </p:cNvCxnSpPr>
          <p:nvPr/>
        </p:nvCxnSpPr>
        <p:spPr>
          <a:xfrm flipV="1">
            <a:off x="4954274" y="4085674"/>
            <a:ext cx="739047" cy="1254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0"/>
          </p:cNvCxnSpPr>
          <p:nvPr/>
        </p:nvCxnSpPr>
        <p:spPr>
          <a:xfrm flipH="1" flipV="1">
            <a:off x="6287774" y="4085674"/>
            <a:ext cx="315685" cy="1254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0"/>
          </p:cNvCxnSpPr>
          <p:nvPr/>
        </p:nvCxnSpPr>
        <p:spPr>
          <a:xfrm flipH="1" flipV="1">
            <a:off x="6853831" y="3979541"/>
            <a:ext cx="1572987" cy="1360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25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691" y="1738008"/>
            <a:ext cx="1066240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 err="1" smtClean="0"/>
              <a:t>UninetEngine</a:t>
            </a:r>
            <a:r>
              <a:rPr lang="en-GB" dirty="0" smtClean="0"/>
              <a:t> COM library is an extensive, object oriented, language-independent library: over seventy </a:t>
            </a:r>
          </a:p>
          <a:p>
            <a:r>
              <a:rPr lang="en-GB" dirty="0"/>
              <a:t> </a:t>
            </a:r>
            <a:r>
              <a:rPr lang="en-GB" dirty="0" smtClean="0"/>
              <a:t>     classes, over 500 methods (functions)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There are different Bayes net samplers accessible through the programmatic interface (e.g. the pure </a:t>
            </a:r>
          </a:p>
          <a:p>
            <a:r>
              <a:rPr lang="en-GB" dirty="0"/>
              <a:t> </a:t>
            </a:r>
            <a:r>
              <a:rPr lang="en-GB" dirty="0" smtClean="0"/>
              <a:t>     memory sampler used by </a:t>
            </a:r>
            <a:r>
              <a:rPr lang="en-GB" dirty="0" err="1" smtClean="0"/>
              <a:t>UoM</a:t>
            </a:r>
            <a:r>
              <a:rPr lang="en-GB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There are a number of extra facilities accessible through the programmatic interface (e.g. a Bayes net can be </a:t>
            </a:r>
          </a:p>
          <a:p>
            <a:r>
              <a:rPr lang="en-GB" dirty="0"/>
              <a:t> </a:t>
            </a:r>
            <a:r>
              <a:rPr lang="en-GB" dirty="0" smtClean="0"/>
              <a:t>     specified via a product-moment correlation matrix)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Uninet</a:t>
            </a:r>
            <a:r>
              <a:rPr lang="en-GB" smtClean="0"/>
              <a:t> is </a:t>
            </a:r>
            <a:r>
              <a:rPr lang="en-GB" dirty="0"/>
              <a:t>free for academic use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971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9777" y="287755"/>
            <a:ext cx="8031879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Examples of NPBN </a:t>
            </a:r>
            <a:r>
              <a:rPr lang="en-GB" sz="2400" dirty="0"/>
              <a:t>projects with </a:t>
            </a:r>
            <a:r>
              <a:rPr lang="en-GB" sz="2400" dirty="0" err="1"/>
              <a:t>Uninet</a:t>
            </a:r>
            <a:r>
              <a:rPr lang="en-GB" sz="2400" dirty="0"/>
              <a:t> </a:t>
            </a:r>
          </a:p>
          <a:p>
            <a:endParaRPr lang="en-GB" dirty="0" smtClean="0"/>
          </a:p>
          <a:p>
            <a:r>
              <a:rPr lang="en-GB" dirty="0" smtClean="0"/>
              <a:t>Risk analysis applications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Earth dams safety in the State of Mexico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Linking </a:t>
            </a:r>
            <a:r>
              <a:rPr lang="en-GB" dirty="0"/>
              <a:t>PM2.5 concentrations </a:t>
            </a:r>
            <a:r>
              <a:rPr lang="en-GB" dirty="0" smtClean="0"/>
              <a:t>to stationary source emissions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Causal models for air transport safety (CATS)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benefit-risk analysis of food consumption (BENERIS)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human damage in building fire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Platypus: Shell (</a:t>
            </a:r>
            <a:r>
              <a:rPr lang="en-GB" dirty="0"/>
              <a:t>risk </a:t>
            </a:r>
            <a:r>
              <a:rPr lang="en-GB" dirty="0" smtClean="0"/>
              <a:t>analysis </a:t>
            </a:r>
            <a:r>
              <a:rPr lang="en-GB" dirty="0"/>
              <a:t>for chemical process </a:t>
            </a:r>
            <a:r>
              <a:rPr lang="en-GB" dirty="0" smtClean="0"/>
              <a:t>plants)</a:t>
            </a:r>
            <a:endParaRPr lang="en-GB" dirty="0"/>
          </a:p>
          <a:p>
            <a:r>
              <a:rPr lang="en-GB" dirty="0" smtClean="0"/>
              <a:t>Reliability of structures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Bayesian network for the weigh in motion system of the Netherlands (WIM)</a:t>
            </a:r>
            <a:endParaRPr lang="en-GB" dirty="0"/>
          </a:p>
          <a:p>
            <a:r>
              <a:rPr lang="en-GB" dirty="0" smtClean="0"/>
              <a:t>Properties of materials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Technique for probabilistic multi-scale modelling of materials</a:t>
            </a:r>
            <a:endParaRPr lang="en-GB" dirty="0"/>
          </a:p>
          <a:p>
            <a:r>
              <a:rPr lang="en-GB" dirty="0" smtClean="0"/>
              <a:t>Dynamic NPBNs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Permeability </a:t>
            </a:r>
            <a:r>
              <a:rPr lang="en-GB" dirty="0"/>
              <a:t>field </a:t>
            </a:r>
            <a:r>
              <a:rPr lang="en-GB" dirty="0" smtClean="0"/>
              <a:t>estimation 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Traffic prediction in the Netherlands</a:t>
            </a:r>
          </a:p>
          <a:p>
            <a:r>
              <a:rPr lang="en-GB" dirty="0" smtClean="0"/>
              <a:t>Ongoing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Filtration </a:t>
            </a:r>
            <a:r>
              <a:rPr lang="en-GB" dirty="0" smtClean="0"/>
              <a:t>techniques (</a:t>
            </a:r>
            <a:r>
              <a:rPr lang="en-GB" dirty="0"/>
              <a:t>wastewater treatment </a:t>
            </a:r>
            <a:r>
              <a:rPr lang="en-GB" dirty="0" smtClean="0"/>
              <a:t>plants)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Flood defences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Train disruptions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National Institute for Aerospace, Virginia USA: </a:t>
            </a:r>
            <a:r>
              <a:rPr lang="en-GB" dirty="0" err="1" smtClean="0"/>
              <a:t>BbnSculptor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Wildfire Regime Simulators for </a:t>
            </a:r>
            <a:r>
              <a:rPr lang="en-GB" dirty="0" err="1" smtClean="0"/>
              <a:t>UniMelb</a:t>
            </a:r>
            <a:r>
              <a:rPr lang="en-GB" dirty="0" smtClean="0"/>
              <a:t>  (FROST)</a:t>
            </a:r>
          </a:p>
        </p:txBody>
      </p:sp>
    </p:spTree>
    <p:extLst>
      <p:ext uri="{BB962C8B-B14F-4D97-AF65-F5344CB8AC3E}">
        <p14:creationId xmlns:p14="http://schemas.microsoft.com/office/powerpoint/2010/main" val="31171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207801"/>
            <a:ext cx="11410950" cy="5935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9173" y="6314231"/>
            <a:ext cx="540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CATS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571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9173" y="6314231"/>
            <a:ext cx="79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BENERIS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58" y="748151"/>
            <a:ext cx="11844048" cy="474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1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046" y="439541"/>
            <a:ext cx="10494817" cy="5365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0294" y="6303840"/>
            <a:ext cx="2476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Human Damage in Building Fire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757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62" y="426027"/>
            <a:ext cx="10941628" cy="5766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9173" y="631423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WIM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079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8291" y="5029199"/>
            <a:ext cx="434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GB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600" dirty="0" smtClean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en-GB" sz="2600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thank you!</a:t>
            </a:r>
            <a:r>
              <a:rPr lang="en-GB" sz="2600" dirty="0" smtClean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en-GB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5088" y="1332152"/>
            <a:ext cx="850437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A Bayesian network represents a joint distribution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i="1" dirty="0" smtClean="0"/>
              <a:t>   Discrete</a:t>
            </a:r>
            <a:r>
              <a:rPr lang="en-GB" sz="3200" dirty="0" smtClean="0"/>
              <a:t> joint distributions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i="1" dirty="0" smtClean="0"/>
              <a:t>   Continuous</a:t>
            </a:r>
            <a:r>
              <a:rPr lang="en-GB" sz="3200" dirty="0" smtClean="0"/>
              <a:t> joint distributions</a:t>
            </a:r>
          </a:p>
          <a:p>
            <a:pPr lvl="2"/>
            <a:endParaRPr lang="en-GB" sz="3200" dirty="0"/>
          </a:p>
          <a:p>
            <a:r>
              <a:rPr lang="en-GB" sz="3200" dirty="0" smtClean="0"/>
              <a:t>A Bayesian network consists of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i="1" dirty="0" smtClean="0"/>
              <a:t>Qualitative</a:t>
            </a:r>
            <a:r>
              <a:rPr lang="en-GB" sz="3200" dirty="0" smtClean="0"/>
              <a:t> part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i="1" dirty="0" smtClean="0"/>
              <a:t>Quantitative </a:t>
            </a:r>
            <a:r>
              <a:rPr lang="en-GB" sz="3200" dirty="0" smtClean="0"/>
              <a:t>part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868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924" y="797051"/>
            <a:ext cx="1136990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References:</a:t>
            </a:r>
          </a:p>
          <a:p>
            <a:pPr algn="just"/>
            <a:endParaRPr lang="en-GB" dirty="0" smtClean="0"/>
          </a:p>
          <a:p>
            <a:pPr algn="just"/>
            <a:r>
              <a:rPr lang="en-GB" sz="1400" dirty="0"/>
              <a:t>For examples of </a:t>
            </a:r>
            <a:r>
              <a:rPr lang="en-GB" sz="1400" dirty="0" smtClean="0"/>
              <a:t>major </a:t>
            </a:r>
            <a:r>
              <a:rPr lang="en-GB" sz="1400" dirty="0"/>
              <a:t>projects </a:t>
            </a:r>
            <a:r>
              <a:rPr lang="en-GB" sz="1400" dirty="0" smtClean="0"/>
              <a:t>mentioned in this talk </a:t>
            </a:r>
            <a:r>
              <a:rPr lang="en-GB" sz="1400" dirty="0" smtClean="0"/>
              <a:t>which are using/have used </a:t>
            </a:r>
            <a:r>
              <a:rPr lang="en-GB" sz="1400" dirty="0" smtClean="0"/>
              <a:t>NPBNs </a:t>
            </a:r>
            <a:r>
              <a:rPr lang="en-GB" sz="1400" dirty="0"/>
              <a:t>in </a:t>
            </a:r>
            <a:r>
              <a:rPr lang="en-GB" sz="1400" dirty="0" smtClean="0"/>
              <a:t>Uninet:</a:t>
            </a:r>
          </a:p>
          <a:p>
            <a:pPr algn="just"/>
            <a:endParaRPr lang="en-GB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Ale, B., Bellamy, L., Cooke R.M., </a:t>
            </a:r>
            <a:r>
              <a:rPr lang="en-GB" sz="1400" dirty="0" err="1"/>
              <a:t>Duyvis</a:t>
            </a:r>
            <a:r>
              <a:rPr lang="en-GB" sz="1400" dirty="0"/>
              <a:t>, M., Kurowicka, D., Lin, P., et al. (2008) </a:t>
            </a:r>
            <a:r>
              <a:rPr lang="en-GB" sz="1400" b="1" dirty="0"/>
              <a:t>Causal model for air transport safety</a:t>
            </a:r>
            <a:r>
              <a:rPr lang="en-GB" sz="1400" dirty="0"/>
              <a:t>. Final </a:t>
            </a:r>
            <a:r>
              <a:rPr lang="en-GB" sz="1400" dirty="0" smtClean="0"/>
              <a:t>Rep. </a:t>
            </a:r>
            <a:r>
              <a:rPr lang="en-GB" sz="1400" dirty="0"/>
              <a:t>ISBN 10: 90 369 1724-7, </a:t>
            </a:r>
            <a:r>
              <a:rPr lang="en-GB" sz="1400" i="1" dirty="0" err="1"/>
              <a:t>Ministerie</a:t>
            </a:r>
            <a:r>
              <a:rPr lang="en-GB" sz="1400" i="1" dirty="0"/>
              <a:t> van </a:t>
            </a:r>
            <a:r>
              <a:rPr lang="en-GB" sz="1400" i="1" dirty="0" err="1"/>
              <a:t>Verkeer</a:t>
            </a:r>
            <a:r>
              <a:rPr lang="en-GB" sz="1400" i="1" dirty="0"/>
              <a:t> </a:t>
            </a:r>
            <a:r>
              <a:rPr lang="en-GB" sz="1400" i="1" dirty="0" err="1"/>
              <a:t>en</a:t>
            </a:r>
            <a:r>
              <a:rPr lang="en-GB" sz="1400" i="1" dirty="0"/>
              <a:t> </a:t>
            </a:r>
            <a:r>
              <a:rPr lang="en-GB" sz="1400" i="1" dirty="0" err="1" smtClean="0"/>
              <a:t>Waterstaat</a:t>
            </a:r>
            <a:endParaRPr lang="en-GB" sz="1400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/>
              <a:t>Ale</a:t>
            </a:r>
            <a:r>
              <a:rPr lang="en-GB" sz="1400" dirty="0"/>
              <a:t>, B., Bellamy, L., Cooper, J., Ababei, D., Kurowicka, D., Morales-Napoles, O., et al. (2010) </a:t>
            </a:r>
            <a:r>
              <a:rPr lang="en-GB" sz="1400" b="1" dirty="0"/>
              <a:t>Analysis of the crash of </a:t>
            </a:r>
            <a:r>
              <a:rPr lang="en-GB" sz="1400" b="1" dirty="0" smtClean="0"/>
              <a:t>TK </a:t>
            </a:r>
            <a:r>
              <a:rPr lang="en-GB" sz="1400" b="1" dirty="0"/>
              <a:t>1951 using CATS</a:t>
            </a:r>
            <a:r>
              <a:rPr lang="en-GB" sz="1400" dirty="0"/>
              <a:t>. </a:t>
            </a:r>
            <a:r>
              <a:rPr lang="en-GB" sz="1400" i="1" dirty="0"/>
              <a:t>Reliability </a:t>
            </a:r>
            <a:r>
              <a:rPr lang="en-GB" sz="1400" i="1" dirty="0" smtClean="0"/>
              <a:t>Engineering </a:t>
            </a:r>
            <a:r>
              <a:rPr lang="en-GB" sz="1400" i="1" dirty="0"/>
              <a:t>and System Safety</a:t>
            </a:r>
            <a:r>
              <a:rPr lang="en-GB" sz="1400" dirty="0"/>
              <a:t>, 95: </a:t>
            </a:r>
            <a:r>
              <a:rPr lang="en-GB" sz="1400" dirty="0" smtClean="0"/>
              <a:t>469–477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err="1"/>
              <a:t>Jesionek</a:t>
            </a:r>
            <a:r>
              <a:rPr lang="en-GB" sz="1400" dirty="0"/>
              <a:t>, P., Cooke, R. (</a:t>
            </a:r>
            <a:r>
              <a:rPr lang="en-GB" sz="1400" dirty="0" smtClean="0"/>
              <a:t>2007</a:t>
            </a:r>
            <a:r>
              <a:rPr lang="en-GB" sz="1400" dirty="0"/>
              <a:t>)</a:t>
            </a:r>
            <a:r>
              <a:rPr lang="en-GB" sz="1400" b="1" dirty="0" smtClean="0"/>
              <a:t> </a:t>
            </a:r>
            <a:r>
              <a:rPr lang="en-GB" sz="1400" b="1" dirty="0"/>
              <a:t>Generalized method for </a:t>
            </a:r>
            <a:r>
              <a:rPr lang="en-GB" sz="1400" b="1" dirty="0" smtClean="0"/>
              <a:t>modelling </a:t>
            </a:r>
            <a:r>
              <a:rPr lang="en-GB" sz="1400" b="1" dirty="0"/>
              <a:t>dose–response relations—application to BENERIS project</a:t>
            </a:r>
            <a:r>
              <a:rPr lang="en-GB" sz="1400" dirty="0"/>
              <a:t>. Technical report. </a:t>
            </a:r>
            <a:r>
              <a:rPr lang="en-GB" sz="1400" i="1" dirty="0"/>
              <a:t>European Union </a:t>
            </a:r>
            <a:r>
              <a:rPr lang="en-GB" sz="1400" i="1" dirty="0" smtClean="0"/>
              <a:t>project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/>
              <a:t>D</a:t>
            </a:r>
            <a:r>
              <a:rPr lang="en-GB" sz="1400" dirty="0"/>
              <a:t>. Hanea, D., </a:t>
            </a:r>
            <a:r>
              <a:rPr lang="en-GB" sz="1400" dirty="0" err="1"/>
              <a:t>Jagtman</a:t>
            </a:r>
            <a:r>
              <a:rPr lang="en-GB" sz="1400" dirty="0"/>
              <a:t>, H., Ale B. (2012) </a:t>
            </a:r>
            <a:r>
              <a:rPr lang="en-GB" sz="1400" b="1" dirty="0"/>
              <a:t>Analysis of the Schiphol cell complex fire using a Bayesian belief net based </a:t>
            </a:r>
            <a:r>
              <a:rPr lang="en-GB" sz="1400" b="1" dirty="0" smtClean="0"/>
              <a:t>model</a:t>
            </a:r>
            <a:r>
              <a:rPr lang="en-GB" sz="1400" dirty="0" smtClean="0"/>
              <a:t>. </a:t>
            </a:r>
            <a:r>
              <a:rPr lang="en-GB" sz="1400" i="1" dirty="0"/>
              <a:t>Reliability </a:t>
            </a:r>
            <a:r>
              <a:rPr lang="en-GB" sz="1400" i="1" dirty="0" smtClean="0"/>
              <a:t>Engineering </a:t>
            </a:r>
            <a:r>
              <a:rPr lang="en-GB" sz="1400" i="1" dirty="0"/>
              <a:t>and System Safety</a:t>
            </a:r>
            <a:r>
              <a:rPr lang="en-GB" sz="1400" dirty="0"/>
              <a:t>, 100: </a:t>
            </a:r>
            <a:r>
              <a:rPr lang="en-GB" sz="1400" dirty="0" smtClean="0"/>
              <a:t>115–124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Morales-</a:t>
            </a:r>
            <a:r>
              <a:rPr lang="en-GB" sz="1400" dirty="0" err="1"/>
              <a:t>Nápoles</a:t>
            </a:r>
            <a:r>
              <a:rPr lang="en-GB" sz="1400" dirty="0"/>
              <a:t>, O., </a:t>
            </a:r>
            <a:r>
              <a:rPr lang="en-GB" sz="1400" dirty="0" err="1"/>
              <a:t>Steenbergen</a:t>
            </a:r>
            <a:r>
              <a:rPr lang="en-GB" sz="1400" dirty="0"/>
              <a:t> R. (2014) </a:t>
            </a:r>
            <a:r>
              <a:rPr lang="en-GB" sz="1400" b="1" dirty="0"/>
              <a:t>Analysis of axle and vehicle load properties through Bayesian networks based on weigh-in-motion data</a:t>
            </a:r>
            <a:r>
              <a:rPr lang="en-GB" sz="1400" dirty="0"/>
              <a:t>, </a:t>
            </a:r>
            <a:r>
              <a:rPr lang="en-GB" sz="1400" i="1" dirty="0"/>
              <a:t>Reliability </a:t>
            </a:r>
            <a:r>
              <a:rPr lang="en-GB" sz="1400" i="1" dirty="0" smtClean="0"/>
              <a:t>Engineering </a:t>
            </a:r>
            <a:r>
              <a:rPr lang="en-GB" sz="1400" i="1" dirty="0"/>
              <a:t>and System Safety</a:t>
            </a:r>
            <a:r>
              <a:rPr lang="en-GB" sz="1400" dirty="0"/>
              <a:t>, 125: </a:t>
            </a:r>
            <a:r>
              <a:rPr lang="en-GB" sz="1400" dirty="0" smtClean="0"/>
              <a:t>153–164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/>
              <a:t>Morales-</a:t>
            </a:r>
            <a:r>
              <a:rPr lang="en-GB" sz="1400" dirty="0" err="1" smtClean="0"/>
              <a:t>Nápoles</a:t>
            </a:r>
            <a:r>
              <a:rPr lang="en-GB" sz="1400" dirty="0"/>
              <a:t>, O., </a:t>
            </a:r>
            <a:r>
              <a:rPr lang="en-GB" sz="1400" dirty="0" err="1"/>
              <a:t>Steenbergen</a:t>
            </a:r>
            <a:r>
              <a:rPr lang="en-GB" sz="1400" dirty="0"/>
              <a:t>, R</a:t>
            </a:r>
            <a:r>
              <a:rPr lang="en-GB" sz="1400" dirty="0" smtClean="0"/>
              <a:t>. (</a:t>
            </a:r>
            <a:r>
              <a:rPr lang="en-GB" sz="1400" dirty="0"/>
              <a:t>2015) </a:t>
            </a:r>
            <a:r>
              <a:rPr lang="en-GB" sz="1400" b="1" dirty="0"/>
              <a:t>Large-scale hybrid Bayesian network for traffic load </a:t>
            </a:r>
            <a:r>
              <a:rPr lang="en-GB" sz="1400" b="1" dirty="0" smtClean="0"/>
              <a:t>modelling </a:t>
            </a:r>
            <a:r>
              <a:rPr lang="en-GB" sz="1400" b="1" dirty="0"/>
              <a:t>from weigh-in-motion system data</a:t>
            </a:r>
            <a:r>
              <a:rPr lang="en-GB" sz="1400" dirty="0"/>
              <a:t>. </a:t>
            </a:r>
            <a:r>
              <a:rPr lang="en-GB" sz="1400" i="1" dirty="0"/>
              <a:t>Journal of Bridge </a:t>
            </a:r>
            <a:r>
              <a:rPr lang="en-GB" sz="1400" i="1" dirty="0" err="1"/>
              <a:t>Eng</a:t>
            </a:r>
            <a:r>
              <a:rPr lang="en-GB" sz="1400" i="1" dirty="0"/>
              <a:t> ASCE</a:t>
            </a:r>
            <a:r>
              <a:rPr lang="en-GB" sz="1400" dirty="0"/>
              <a:t>, accepted for publication, 2015.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 smtClean="0"/>
              <a:t>For (other) </a:t>
            </a:r>
            <a:r>
              <a:rPr lang="en-GB" sz="1400" dirty="0" smtClean="0"/>
              <a:t>examples of major projects which </a:t>
            </a:r>
            <a:r>
              <a:rPr lang="en-GB" sz="1400" dirty="0" smtClean="0"/>
              <a:t>are using/have used </a:t>
            </a:r>
            <a:r>
              <a:rPr lang="en-GB" sz="1400" dirty="0" smtClean="0"/>
              <a:t>NPBNs in Uninet, see the following synthesis paper and the references therein:</a:t>
            </a:r>
          </a:p>
          <a:p>
            <a:pPr algn="just"/>
            <a:endParaRPr lang="en-GB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Hanea, </a:t>
            </a:r>
            <a:r>
              <a:rPr lang="en-GB" sz="1400" dirty="0" smtClean="0"/>
              <a:t>A.M., Morales-Napoles</a:t>
            </a:r>
            <a:r>
              <a:rPr lang="en-GB" sz="1400" dirty="0"/>
              <a:t>, </a:t>
            </a:r>
            <a:r>
              <a:rPr lang="en-GB" sz="1400" dirty="0" smtClean="0"/>
              <a:t>O., Ababei</a:t>
            </a:r>
            <a:r>
              <a:rPr lang="en-GB" sz="1400" dirty="0"/>
              <a:t>, D. (2015</a:t>
            </a:r>
            <a:r>
              <a:rPr lang="en-GB" sz="1400" dirty="0" smtClean="0"/>
              <a:t>) </a:t>
            </a:r>
            <a:r>
              <a:rPr lang="en-GB" sz="1400" b="1" dirty="0" smtClean="0"/>
              <a:t>Non-parametric </a:t>
            </a:r>
            <a:r>
              <a:rPr lang="en-GB" sz="1400" b="1" dirty="0"/>
              <a:t>Bayesian networks: Improving theory and reviewing applications</a:t>
            </a:r>
            <a:r>
              <a:rPr lang="en-GB" sz="1400" dirty="0" smtClean="0"/>
              <a:t>. </a:t>
            </a:r>
            <a:r>
              <a:rPr lang="en-GB" sz="1400" i="1" dirty="0"/>
              <a:t>Reliability Engineering &amp; System </a:t>
            </a:r>
            <a:r>
              <a:rPr lang="en-GB" sz="1400" i="1" dirty="0" smtClean="0"/>
              <a:t>Safety</a:t>
            </a:r>
            <a:r>
              <a:rPr lang="en-GB" sz="1400" dirty="0" smtClean="0"/>
              <a:t>, </a:t>
            </a:r>
            <a:r>
              <a:rPr lang="fr-FR" sz="1400" dirty="0" smtClean="0"/>
              <a:t>144: 265–284</a:t>
            </a:r>
          </a:p>
          <a:p>
            <a:pPr algn="just"/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6976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925" y="764000"/>
            <a:ext cx="11369903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References:</a:t>
            </a:r>
          </a:p>
          <a:p>
            <a:pPr algn="just"/>
            <a:endParaRPr lang="en-GB" sz="900" dirty="0" smtClean="0"/>
          </a:p>
          <a:p>
            <a:pPr algn="just"/>
            <a:endParaRPr lang="en-GB" sz="1400" dirty="0" smtClean="0"/>
          </a:p>
          <a:p>
            <a:pPr algn="just"/>
            <a:r>
              <a:rPr lang="en-GB" sz="1400" dirty="0" smtClean="0"/>
              <a:t>For further exploring NPBNs, see:</a:t>
            </a:r>
          </a:p>
          <a:p>
            <a:pPr algn="just"/>
            <a:endParaRPr lang="en-GB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Kurowicka, D. </a:t>
            </a:r>
            <a:r>
              <a:rPr lang="en-GB" sz="1400" dirty="0" smtClean="0"/>
              <a:t>, Cooke</a:t>
            </a:r>
            <a:r>
              <a:rPr lang="en-GB" sz="1400" dirty="0"/>
              <a:t>, R.M. (2011) </a:t>
            </a:r>
            <a:r>
              <a:rPr lang="en-GB" sz="1400" b="1" dirty="0" smtClean="0"/>
              <a:t>Vines </a:t>
            </a:r>
            <a:r>
              <a:rPr lang="en-GB" sz="1400" b="1" dirty="0"/>
              <a:t>and continuous non-parametric Bayesian belief nets, with emphasis on model </a:t>
            </a:r>
            <a:r>
              <a:rPr lang="en-GB" sz="1400" b="1" dirty="0" smtClean="0"/>
              <a:t>learning</a:t>
            </a:r>
            <a:r>
              <a:rPr lang="en-GB" sz="1400" dirty="0" smtClean="0"/>
              <a:t>, Ch. 24 in Klaus </a:t>
            </a:r>
            <a:r>
              <a:rPr lang="en-GB" sz="1400" dirty="0" err="1"/>
              <a:t>Boecker</a:t>
            </a:r>
            <a:r>
              <a:rPr lang="en-GB" sz="1400" dirty="0"/>
              <a:t> (</a:t>
            </a:r>
            <a:r>
              <a:rPr lang="en-GB" sz="1400" dirty="0" smtClean="0"/>
              <a:t>ed.) </a:t>
            </a:r>
            <a:r>
              <a:rPr lang="en-GB" sz="1400" i="1" dirty="0"/>
              <a:t>Re-Thinking Risk Measurement and Reporting, Uncertainty, Bayesian Analysis and Expert Judgement</a:t>
            </a:r>
            <a:r>
              <a:rPr lang="en-GB" sz="1400" dirty="0"/>
              <a:t>, pp 273-294, Risk Books, </a:t>
            </a:r>
            <a:r>
              <a:rPr lang="en-GB" sz="1400" dirty="0" smtClean="0"/>
              <a:t>London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Hanea, A.M., Kurowicka, D., Cooke, R.M., Ababei, D. (2010</a:t>
            </a:r>
            <a:r>
              <a:rPr lang="en-GB" sz="1400" dirty="0" smtClean="0"/>
              <a:t>) </a:t>
            </a:r>
            <a:r>
              <a:rPr lang="en-GB" sz="1400" b="1" dirty="0"/>
              <a:t>Mining and visualising ordinal data with non-parametric continuous BBNs</a:t>
            </a:r>
            <a:r>
              <a:rPr lang="en-GB" sz="1400" dirty="0"/>
              <a:t>. Computational Statistics and Data Analysis, 54(3): </a:t>
            </a:r>
            <a:r>
              <a:rPr lang="en-GB" sz="1400" dirty="0" smtClean="0"/>
              <a:t>668-687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/>
              <a:t>Cooke, R.M., Hanea</a:t>
            </a:r>
            <a:r>
              <a:rPr lang="en-GB" sz="1400" dirty="0"/>
              <a:t>, </a:t>
            </a:r>
            <a:r>
              <a:rPr lang="en-GB" sz="1400" dirty="0" smtClean="0"/>
              <a:t>A.M., Kurowicka</a:t>
            </a:r>
            <a:r>
              <a:rPr lang="en-GB" sz="1400" dirty="0"/>
              <a:t>, </a:t>
            </a:r>
            <a:r>
              <a:rPr lang="en-GB" sz="1400" dirty="0" smtClean="0"/>
              <a:t>D. (2007) </a:t>
            </a:r>
            <a:r>
              <a:rPr lang="en-GB" sz="1400" b="1" dirty="0" smtClean="0"/>
              <a:t>Continuous/Discrete </a:t>
            </a:r>
            <a:r>
              <a:rPr lang="en-GB" sz="1400" b="1" dirty="0"/>
              <a:t>Non Parametric Bayesian Belief Nets with UNICORN and UNINET</a:t>
            </a:r>
            <a:r>
              <a:rPr lang="en-GB" sz="1400" dirty="0"/>
              <a:t>, </a:t>
            </a:r>
            <a:r>
              <a:rPr lang="en-GB" sz="1400" dirty="0" smtClean="0"/>
              <a:t>In Proceedings of Mathematical </a:t>
            </a:r>
            <a:r>
              <a:rPr lang="en-GB" sz="1400" dirty="0"/>
              <a:t>Methods in </a:t>
            </a:r>
            <a:r>
              <a:rPr lang="en-GB" sz="1400" dirty="0" smtClean="0"/>
              <a:t>Reliability, Glasgow</a:t>
            </a:r>
            <a:r>
              <a:rPr lang="en-GB" sz="1400" dirty="0"/>
              <a:t>, Scotland</a:t>
            </a:r>
            <a:r>
              <a:rPr lang="en-GB" sz="1400" dirty="0" smtClean="0"/>
              <a:t>.</a:t>
            </a:r>
            <a:endParaRPr lang="en-GB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Hanea, A.M., Kurowicka, D., Cooke, R.M. (2006</a:t>
            </a:r>
            <a:r>
              <a:rPr lang="en-GB" sz="1400" dirty="0" smtClean="0"/>
              <a:t>) </a:t>
            </a:r>
            <a:r>
              <a:rPr lang="en-GB" sz="1400" b="1" dirty="0"/>
              <a:t>Hybrid method for quantifying and </a:t>
            </a:r>
            <a:r>
              <a:rPr lang="en-GB" sz="1400" b="1" dirty="0" err="1"/>
              <a:t>analyzing</a:t>
            </a:r>
            <a:r>
              <a:rPr lang="en-GB" sz="1400" b="1" dirty="0"/>
              <a:t> Bayesian belief nets</a:t>
            </a:r>
            <a:r>
              <a:rPr lang="en-GB" sz="1400" dirty="0"/>
              <a:t>. Quality and Reliability Engineering International 22(6): </a:t>
            </a:r>
            <a:r>
              <a:rPr lang="en-GB" sz="1400" dirty="0" smtClean="0"/>
              <a:t>709-729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39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00" y="608400"/>
            <a:ext cx="9652353" cy="603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599" y="222349"/>
            <a:ext cx="3685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 Bayesian network’s </a:t>
            </a:r>
            <a:r>
              <a:rPr lang="en-GB" sz="1400" i="1" dirty="0" smtClean="0"/>
              <a:t>qualitative</a:t>
            </a:r>
            <a:r>
              <a:rPr lang="en-GB" sz="1400" dirty="0" smtClean="0"/>
              <a:t> part is the </a:t>
            </a:r>
            <a:r>
              <a:rPr lang="en-GB" sz="1400" i="1" dirty="0" smtClean="0"/>
              <a:t>DAG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94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609792"/>
            <a:ext cx="9687600" cy="60393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599" y="222349"/>
            <a:ext cx="6038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 Bayesian network’s </a:t>
            </a:r>
            <a:r>
              <a:rPr lang="en-GB" sz="1400" i="1" dirty="0" smtClean="0"/>
              <a:t>quantitative</a:t>
            </a:r>
            <a:r>
              <a:rPr lang="en-GB" sz="1400" dirty="0" smtClean="0"/>
              <a:t> part is how the nodes and arcs are quantified 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4453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9" y="3015343"/>
            <a:ext cx="4839590" cy="3842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743" y="2506662"/>
            <a:ext cx="5390429" cy="4351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50" y="6111959"/>
            <a:ext cx="4629150" cy="7048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015343"/>
            <a:ext cx="412150" cy="336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615351" y="3286897"/>
            <a:ext cx="486033" cy="3089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305" y="6169109"/>
            <a:ext cx="3733800" cy="647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05745" y="727522"/>
            <a:ext cx="348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Discrete Bayesian network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990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9" y="3015343"/>
            <a:ext cx="4839590" cy="3842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743" y="2506662"/>
            <a:ext cx="5390429" cy="4351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50" y="6111959"/>
            <a:ext cx="4629150" cy="7048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015343"/>
            <a:ext cx="412150" cy="336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615351" y="3286897"/>
            <a:ext cx="486033" cy="3089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305" y="6169109"/>
            <a:ext cx="3733800" cy="6477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009365"/>
              </p:ext>
            </p:extLst>
          </p:nvPr>
        </p:nvGraphicFramePr>
        <p:xfrm>
          <a:off x="1754919" y="672968"/>
          <a:ext cx="8896605" cy="154228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23740"/>
                <a:gridCol w="1738184"/>
                <a:gridCol w="1708866"/>
                <a:gridCol w="1437389"/>
                <a:gridCol w="248842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r>
                        <a:rPr lang="en-GB" sz="1100" dirty="0">
                          <a:effectLst/>
                        </a:rPr>
                        <a:t>CPT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r>
                        <a:rPr lang="en-GB" sz="1100" dirty="0" err="1" smtClean="0">
                          <a:effectLst/>
                        </a:rPr>
                        <a:t>socioecon</a:t>
                      </a:r>
                      <a:r>
                        <a:rPr lang="en-GB" sz="1100" dirty="0" smtClean="0">
                          <a:effectLst/>
                        </a:rPr>
                        <a:t> | age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r>
                        <a:rPr lang="en-GB" sz="1100" dirty="0" err="1" smtClean="0">
                          <a:effectLst/>
                        </a:rPr>
                        <a:t>sociecon</a:t>
                      </a:r>
                      <a:endParaRPr lang="en-GB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r>
                        <a:rPr lang="en-GB" sz="1100" dirty="0" smtClean="0">
                          <a:effectLst/>
                        </a:rPr>
                        <a:t>age</a:t>
                      </a:r>
                      <a:endParaRPr lang="en-GB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 smtClean="0">
                          <a:effectLst/>
                        </a:rPr>
                        <a:t>low to middle</a:t>
                      </a:r>
                      <a:endParaRPr lang="en-GB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 smtClean="0">
                          <a:effectLst/>
                        </a:rPr>
                        <a:t>upper middle</a:t>
                      </a:r>
                      <a:endParaRPr lang="en-GB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 smtClean="0">
                          <a:effectLst/>
                        </a:rPr>
                        <a:t>high</a:t>
                      </a:r>
                      <a:endParaRPr lang="en-GB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 smtClean="0">
                          <a:effectLst/>
                        </a:rPr>
                        <a:t>top</a:t>
                      </a:r>
                      <a:endParaRPr lang="en-GB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 smtClean="0">
                          <a:effectLst/>
                        </a:rPr>
                        <a:t>very young</a:t>
                      </a:r>
                      <a:endParaRPr lang="en-GB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0.79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0.19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 smtClean="0">
                          <a:effectLst/>
                        </a:rPr>
                        <a:t>young</a:t>
                      </a:r>
                      <a:endParaRPr lang="en-GB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0.32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0.48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0.18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</a:rPr>
                        <a:t>P(</a:t>
                      </a:r>
                      <a:r>
                        <a:rPr lang="en-GB" sz="1100" dirty="0" err="1" smtClean="0">
                          <a:effectLst/>
                        </a:rPr>
                        <a:t>socioecon</a:t>
                      </a:r>
                      <a:r>
                        <a:rPr lang="en-GB" sz="1100" dirty="0" smtClean="0">
                          <a:effectLst/>
                        </a:rPr>
                        <a:t>=</a:t>
                      </a:r>
                      <a:r>
                        <a:rPr lang="en-GB" sz="1100" i="1" dirty="0" err="1" smtClean="0">
                          <a:effectLst/>
                        </a:rPr>
                        <a:t>top</a:t>
                      </a:r>
                      <a:r>
                        <a:rPr lang="en-GB" sz="1100" dirty="0" err="1" smtClean="0">
                          <a:effectLst/>
                        </a:rPr>
                        <a:t>|age</a:t>
                      </a:r>
                      <a:r>
                        <a:rPr lang="en-GB" sz="1100" dirty="0" smtClean="0">
                          <a:effectLst/>
                        </a:rPr>
                        <a:t>=</a:t>
                      </a:r>
                      <a:r>
                        <a:rPr lang="en-GB" sz="1100" i="1" dirty="0" smtClean="0">
                          <a:effectLst/>
                        </a:rPr>
                        <a:t>young</a:t>
                      </a:r>
                      <a:r>
                        <a:rPr lang="en-GB" sz="1100" dirty="0" smtClean="0">
                          <a:effectLst/>
                        </a:rPr>
                        <a:t>) = 0.02</a:t>
                      </a: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 smtClean="0">
                          <a:effectLst/>
                        </a:rPr>
                        <a:t>mature</a:t>
                      </a:r>
                      <a:endParaRPr lang="en-GB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0.28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 smtClean="0">
                          <a:effectLst/>
                        </a:rPr>
                        <a:t>middle-age</a:t>
                      </a:r>
                      <a:endParaRPr lang="en-GB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0.48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0.49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 smtClean="0">
                          <a:effectLst/>
                        </a:rPr>
                        <a:t>elderly</a:t>
                      </a:r>
                      <a:endParaRPr lang="en-GB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4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9" y="3015343"/>
            <a:ext cx="4839590" cy="3842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743" y="2506662"/>
            <a:ext cx="5390429" cy="43513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15343"/>
            <a:ext cx="412150" cy="336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1615351" y="3286897"/>
            <a:ext cx="486033" cy="3089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1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32" y="2772725"/>
            <a:ext cx="5094000" cy="416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86" y="3152633"/>
            <a:ext cx="5381766" cy="371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964</Words>
  <Application>Microsoft Office PowerPoint</Application>
  <PresentationFormat>Widescreen</PresentationFormat>
  <Paragraphs>178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Times New Roman</vt:lpstr>
      <vt:lpstr>Office Theme</vt:lpstr>
      <vt:lpstr>Continuous non-parametric Bayesian networks in Uninet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Ababei</dc:creator>
  <cp:lastModifiedBy>Dan Ababei</cp:lastModifiedBy>
  <cp:revision>428</cp:revision>
  <dcterms:created xsi:type="dcterms:W3CDTF">2015-10-21T04:52:44Z</dcterms:created>
  <dcterms:modified xsi:type="dcterms:W3CDTF">2015-12-08T00:54:30Z</dcterms:modified>
</cp:coreProperties>
</file>