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303" r:id="rId3"/>
    <p:sldId id="259" r:id="rId4"/>
    <p:sldId id="261" r:id="rId5"/>
    <p:sldId id="291" r:id="rId6"/>
    <p:sldId id="277" r:id="rId7"/>
    <p:sldId id="304" r:id="rId8"/>
    <p:sldId id="276" r:id="rId9"/>
    <p:sldId id="305" r:id="rId10"/>
    <p:sldId id="306" r:id="rId11"/>
    <p:sldId id="307" r:id="rId12"/>
    <p:sldId id="308" r:id="rId13"/>
    <p:sldId id="309" r:id="rId14"/>
    <p:sldId id="310" r:id="rId15"/>
    <p:sldId id="280" r:id="rId16"/>
    <p:sldId id="302" r:id="rId17"/>
    <p:sldId id="289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A74C0-0BA9-44B1-A1F0-95311E7FDBEB}" type="datetimeFigureOut">
              <a:rPr lang="en-AU" smtClean="0"/>
              <a:t>4/12/2015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E43A4-D081-4478-9F59-9477E31DCF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028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43A4-D081-4478-9F59-9477E31DCFD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1454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43A4-D081-4478-9F59-9477E31DCFD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80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43A4-D081-4478-9F59-9477E31DCFD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802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43A4-D081-4478-9F59-9477E31DCFD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802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43A4-D081-4478-9F59-9477E31DCFD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802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43A4-D081-4478-9F59-9477E31DCFDE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802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43A4-D081-4478-9F59-9477E31DCFDE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0835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43A4-D081-4478-9F59-9477E31DCFDE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0835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43A4-D081-4478-9F59-9477E31DCFDE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8651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43A4-D081-4478-9F59-9477E31DCFDE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1346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43A4-D081-4478-9F59-9477E31DCFD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202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43A4-D081-4478-9F59-9477E31DCFD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393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43A4-D081-4478-9F59-9477E31DCFD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1351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43A4-D081-4478-9F59-9477E31DCFD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8041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43A4-D081-4478-9F59-9477E31DCFD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326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43A4-D081-4478-9F59-9477E31DCFD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802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43A4-D081-4478-9F59-9477E31DCFD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802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43A4-D081-4478-9F59-9477E31DCFD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80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2371" y="4637665"/>
            <a:ext cx="6929143" cy="1069975"/>
          </a:xfrm>
        </p:spPr>
        <p:txBody>
          <a:bodyPr bIns="0" anchor="b" anchorCtr="0">
            <a:noAutofit/>
          </a:bodyPr>
          <a:lstStyle>
            <a:lvl1pPr>
              <a:defRPr sz="4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486" y="5704465"/>
            <a:ext cx="6940027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67544"/>
            <a:ext cx="8229600" cy="45586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042AD8-7459-409C-A277-3175A0B1060C}" type="slidenum">
              <a:rPr lang="en-AU" smtClean="0"/>
              <a:t>‹#›</a:t>
            </a:fld>
            <a:endParaRPr lang="en-A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18798"/>
            <a:ext cx="9144000" cy="53340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243"/>
            <a:ext cx="1716066" cy="57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Date Placeholder 22"/>
          <p:cNvSpPr>
            <a:spLocks noGrp="1"/>
          </p:cNvSpPr>
          <p:nvPr>
            <p:ph type="dt" sz="half" idx="16"/>
          </p:nvPr>
        </p:nvSpPr>
        <p:spPr>
          <a:xfrm>
            <a:off x="7162800" y="6610350"/>
            <a:ext cx="1524000" cy="228600"/>
          </a:xfrm>
        </p:spPr>
        <p:txBody>
          <a:bodyPr/>
          <a:lstStyle/>
          <a:p>
            <a:fld id="{AAA74E36-4BE7-4D89-B85F-CD1AED9F98B4}" type="datetimeFigureOut">
              <a:rPr lang="en-AU" smtClean="0"/>
              <a:t>4/12/2015</a:t>
            </a:fld>
            <a:endParaRPr lang="en-AU" dirty="0"/>
          </a:p>
        </p:txBody>
      </p:sp>
      <p:sp>
        <p:nvSpPr>
          <p:cNvPr id="19" name="Footer Placeholder 19"/>
          <p:cNvSpPr>
            <a:spLocks noGrp="1"/>
          </p:cNvSpPr>
          <p:nvPr>
            <p:ph type="ftr" sz="quarter" idx="12"/>
          </p:nvPr>
        </p:nvSpPr>
        <p:spPr>
          <a:xfrm>
            <a:off x="2051720" y="6610349"/>
            <a:ext cx="5034880" cy="2570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AU" dirty="0" smtClean="0"/>
              <a:t>Commercial in Confidence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7142480" y="6631305"/>
            <a:ext cx="2001520" cy="228600"/>
            <a:chOff x="7142480" y="6583680"/>
            <a:chExt cx="200152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042AD8-7459-409C-A277-3175A0B1060C}" type="slidenum">
              <a:rPr lang="en-AU" smtClean="0"/>
              <a:t>‹#›</a:t>
            </a:fld>
            <a:endParaRPr lang="en-A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18798"/>
            <a:ext cx="9144000" cy="53340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51764" y="844580"/>
            <a:ext cx="1716066" cy="57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Date Placeholder 22"/>
          <p:cNvSpPr>
            <a:spLocks noGrp="1"/>
          </p:cNvSpPr>
          <p:nvPr>
            <p:ph type="dt" sz="half" idx="16"/>
          </p:nvPr>
        </p:nvSpPr>
        <p:spPr>
          <a:xfrm>
            <a:off x="7162800" y="6610350"/>
            <a:ext cx="1524000" cy="228600"/>
          </a:xfrm>
        </p:spPr>
        <p:txBody>
          <a:bodyPr/>
          <a:lstStyle/>
          <a:p>
            <a:fld id="{AAA74E36-4BE7-4D89-B85F-CD1AED9F98B4}" type="datetimeFigureOut">
              <a:rPr lang="en-AU" smtClean="0"/>
              <a:t>4/12/2015</a:t>
            </a:fld>
            <a:endParaRPr lang="en-AU" dirty="0"/>
          </a:p>
        </p:txBody>
      </p:sp>
      <p:sp>
        <p:nvSpPr>
          <p:cNvPr id="19" name="Footer Placeholder 19"/>
          <p:cNvSpPr>
            <a:spLocks noGrp="1"/>
          </p:cNvSpPr>
          <p:nvPr>
            <p:ph type="ftr" sz="quarter" idx="12"/>
          </p:nvPr>
        </p:nvSpPr>
        <p:spPr>
          <a:xfrm>
            <a:off x="2051720" y="6610349"/>
            <a:ext cx="5034880" cy="2570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AU" dirty="0" smtClean="0"/>
              <a:t>Commercial in Confidence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18798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844"/>
            <a:ext cx="8229600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914"/>
            <a:ext cx="8229600" cy="46892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4E36-4BE7-4D89-B85F-CD1AED9F98B4}" type="datetimeFigureOut">
              <a:rPr lang="en-AU" smtClean="0"/>
              <a:t>4/12/2015</a:t>
            </a:fld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042AD8-7459-409C-A277-3175A0B1060C}" type="slidenum">
              <a:rPr lang="en-AU" smtClean="0"/>
              <a:t>‹#›</a:t>
            </a:fld>
            <a:endParaRPr lang="en-A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>
          <a:xfrm>
            <a:off x="2051720" y="6610349"/>
            <a:ext cx="5034880" cy="2570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AU" dirty="0" smtClean="0"/>
              <a:t>Commercial in Confidence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243"/>
            <a:ext cx="1716066" cy="57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940293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3809992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AAA74E36-4BE7-4D89-B85F-CD1AED9F98B4}" type="datetimeFigureOut">
              <a:rPr lang="en-AU" smtClean="0"/>
              <a:t>4/12/2015</a:t>
            </a:fld>
            <a:endParaRPr lang="en-A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F8042AD8-7459-409C-A277-3175A0B1060C}" type="slidenum">
              <a:rPr lang="en-AU" smtClean="0"/>
              <a:t>‹#›</a:t>
            </a:fld>
            <a:endParaRPr lang="en-AU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20938" y="0"/>
            <a:ext cx="73152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780" cy="686888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31" y="6286818"/>
            <a:ext cx="1716066" cy="57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ooter Placeholder 19"/>
          <p:cNvSpPr>
            <a:spLocks noGrp="1"/>
          </p:cNvSpPr>
          <p:nvPr>
            <p:ph type="ftr" sz="quarter" idx="12"/>
          </p:nvPr>
        </p:nvSpPr>
        <p:spPr>
          <a:xfrm>
            <a:off x="2051720" y="6610349"/>
            <a:ext cx="5034880" cy="2570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AU" dirty="0" smtClean="0"/>
              <a:t>Commercial in Confidence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84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4478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A74E36-4BE7-4D89-B85F-CD1AED9F98B4}" type="datetimeFigureOut">
              <a:rPr lang="en-AU" smtClean="0"/>
              <a:t>4/12/2015</a:t>
            </a:fld>
            <a:endParaRPr lang="en-A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8042AD8-7459-409C-A277-3175A0B1060C}" type="slidenum">
              <a:rPr lang="en-AU" smtClean="0"/>
              <a:t>‹#›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>
          <a:xfrm>
            <a:off x="1716066" y="6610349"/>
            <a:ext cx="5370534" cy="247651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18798"/>
            <a:ext cx="9144000" cy="5334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243"/>
            <a:ext cx="1716066" cy="57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844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8672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458672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1915886"/>
            <a:ext cx="4038600" cy="41801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1915886"/>
            <a:ext cx="4038600" cy="41801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AA74E36-4BE7-4D89-B85F-CD1AED9F98B4}" type="datetimeFigureOut">
              <a:rPr lang="en-AU" smtClean="0"/>
              <a:t>4/12/2015</a:t>
            </a:fld>
            <a:endParaRPr lang="en-AU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8042AD8-7459-409C-A277-3175A0B1060C}" type="slidenum">
              <a:rPr lang="en-AU" smtClean="0"/>
              <a:t>‹#›</a:t>
            </a:fld>
            <a:endParaRPr lang="en-A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18798"/>
            <a:ext cx="9144000" cy="53340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243"/>
            <a:ext cx="1716066" cy="57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Footer Placeholder 19"/>
          <p:cNvSpPr>
            <a:spLocks noGrp="1"/>
          </p:cNvSpPr>
          <p:nvPr>
            <p:ph type="ftr" sz="quarter" idx="12"/>
          </p:nvPr>
        </p:nvSpPr>
        <p:spPr>
          <a:xfrm>
            <a:off x="2051720" y="6610349"/>
            <a:ext cx="5034880" cy="2570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AU" dirty="0" smtClean="0"/>
              <a:t>Commercial in Confidence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84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3000" y="6631305"/>
            <a:ext cx="381000" cy="228600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042AD8-7459-409C-A277-3175A0B1060C}" type="slidenum">
              <a:rPr lang="en-AU" smtClean="0"/>
              <a:t>‹#›</a:t>
            </a:fld>
            <a:endParaRPr lang="en-AU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18798"/>
            <a:ext cx="9144000" cy="5334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243"/>
            <a:ext cx="1716066" cy="57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Date Placeholder 22"/>
          <p:cNvSpPr>
            <a:spLocks noGrp="1"/>
          </p:cNvSpPr>
          <p:nvPr>
            <p:ph type="dt" sz="half" idx="16"/>
          </p:nvPr>
        </p:nvSpPr>
        <p:spPr>
          <a:xfrm>
            <a:off x="7162800" y="6610350"/>
            <a:ext cx="1524000" cy="228600"/>
          </a:xfrm>
        </p:spPr>
        <p:txBody>
          <a:bodyPr/>
          <a:lstStyle/>
          <a:p>
            <a:fld id="{AAA74E36-4BE7-4D89-B85F-CD1AED9F98B4}" type="datetimeFigureOut">
              <a:rPr lang="en-AU" smtClean="0"/>
              <a:t>4/12/2015</a:t>
            </a:fld>
            <a:endParaRPr lang="en-AU" dirty="0"/>
          </a:p>
        </p:txBody>
      </p:sp>
      <p:sp>
        <p:nvSpPr>
          <p:cNvPr id="26" name="Footer Placeholder 19"/>
          <p:cNvSpPr>
            <a:spLocks noGrp="1"/>
          </p:cNvSpPr>
          <p:nvPr>
            <p:ph type="ftr" sz="quarter" idx="12"/>
          </p:nvPr>
        </p:nvSpPr>
        <p:spPr>
          <a:xfrm>
            <a:off x="2051720" y="6610349"/>
            <a:ext cx="5034880" cy="2570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AU" dirty="0" smtClean="0"/>
              <a:t>Commercial in Confidence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042AD8-7459-409C-A277-3175A0B1060C}" type="slidenum">
              <a:rPr lang="en-AU" smtClean="0"/>
              <a:t>‹#›</a:t>
            </a:fld>
            <a:endParaRPr lang="en-A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243"/>
            <a:ext cx="1716066" cy="57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Date Placeholder 22"/>
          <p:cNvSpPr>
            <a:spLocks noGrp="1"/>
          </p:cNvSpPr>
          <p:nvPr>
            <p:ph type="dt" sz="half" idx="16"/>
          </p:nvPr>
        </p:nvSpPr>
        <p:spPr>
          <a:xfrm>
            <a:off x="7162800" y="6610350"/>
            <a:ext cx="1524000" cy="228600"/>
          </a:xfrm>
        </p:spPr>
        <p:txBody>
          <a:bodyPr/>
          <a:lstStyle/>
          <a:p>
            <a:fld id="{AAA74E36-4BE7-4D89-B85F-CD1AED9F98B4}" type="datetimeFigureOut">
              <a:rPr lang="en-AU" smtClean="0"/>
              <a:t>4/12/2015</a:t>
            </a:fld>
            <a:endParaRPr lang="en-AU" dirty="0"/>
          </a:p>
        </p:txBody>
      </p:sp>
      <p:sp>
        <p:nvSpPr>
          <p:cNvPr id="19" name="Footer Placeholder 19"/>
          <p:cNvSpPr>
            <a:spLocks noGrp="1"/>
          </p:cNvSpPr>
          <p:nvPr>
            <p:ph type="ftr" sz="quarter" idx="12"/>
          </p:nvPr>
        </p:nvSpPr>
        <p:spPr>
          <a:xfrm>
            <a:off x="2051720" y="6610349"/>
            <a:ext cx="5034880" cy="2570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AU" dirty="0" smtClean="0"/>
              <a:t>Commercial in Confidence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03413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045029"/>
            <a:ext cx="4267200" cy="45937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002971"/>
            <a:ext cx="3352800" cy="3638876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18798"/>
            <a:ext cx="9144000" cy="53340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8042AD8-7459-409C-A277-3175A0B1060C}" type="slidenum">
              <a:rPr lang="en-AU" smtClean="0"/>
              <a:t>‹#›</a:t>
            </a:fld>
            <a:endParaRPr lang="en-AU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243"/>
            <a:ext cx="1716066" cy="57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Date Placeholder 22"/>
          <p:cNvSpPr>
            <a:spLocks noGrp="1"/>
          </p:cNvSpPr>
          <p:nvPr>
            <p:ph type="dt" sz="half" idx="17"/>
          </p:nvPr>
        </p:nvSpPr>
        <p:spPr>
          <a:xfrm>
            <a:off x="7162800" y="6610350"/>
            <a:ext cx="1524000" cy="228600"/>
          </a:xfrm>
        </p:spPr>
        <p:txBody>
          <a:bodyPr/>
          <a:lstStyle/>
          <a:p>
            <a:fld id="{AAA74E36-4BE7-4D89-B85F-CD1AED9F98B4}" type="datetimeFigureOut">
              <a:rPr lang="en-AU" smtClean="0"/>
              <a:t>4/12/2015</a:t>
            </a:fld>
            <a:endParaRPr lang="en-AU" dirty="0"/>
          </a:p>
        </p:txBody>
      </p:sp>
      <p:sp>
        <p:nvSpPr>
          <p:cNvPr id="28" name="Footer Placeholder 19"/>
          <p:cNvSpPr>
            <a:spLocks noGrp="1"/>
          </p:cNvSpPr>
          <p:nvPr>
            <p:ph type="ftr" sz="quarter" idx="12"/>
          </p:nvPr>
        </p:nvSpPr>
        <p:spPr>
          <a:xfrm>
            <a:off x="2051720" y="6610349"/>
            <a:ext cx="5034880" cy="2570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AU" dirty="0" smtClean="0"/>
              <a:t>Commercial in Confidence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6292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979714"/>
            <a:ext cx="4270248" cy="4634702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92086"/>
            <a:ext cx="3355848" cy="3649762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AD8-7459-409C-A277-3175A0B1060C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18798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Date Placeholder 22"/>
          <p:cNvSpPr>
            <a:spLocks noGrp="1"/>
          </p:cNvSpPr>
          <p:nvPr>
            <p:ph type="dt" sz="half" idx="16"/>
          </p:nvPr>
        </p:nvSpPr>
        <p:spPr>
          <a:xfrm>
            <a:off x="7162800" y="6610350"/>
            <a:ext cx="1524000" cy="228600"/>
          </a:xfrm>
        </p:spPr>
        <p:txBody>
          <a:bodyPr/>
          <a:lstStyle/>
          <a:p>
            <a:fld id="{AAA74E36-4BE7-4D89-B85F-CD1AED9F98B4}" type="datetimeFigureOut">
              <a:rPr lang="en-AU" smtClean="0"/>
              <a:t>4/12/2015</a:t>
            </a:fld>
            <a:endParaRPr lang="en-AU" dirty="0"/>
          </a:p>
        </p:txBody>
      </p:sp>
      <p:sp>
        <p:nvSpPr>
          <p:cNvPr id="21" name="Footer Placeholder 19"/>
          <p:cNvSpPr>
            <a:spLocks noGrp="1"/>
          </p:cNvSpPr>
          <p:nvPr>
            <p:ph type="ftr" sz="quarter" idx="17"/>
          </p:nvPr>
        </p:nvSpPr>
        <p:spPr>
          <a:xfrm>
            <a:off x="2051720" y="6610349"/>
            <a:ext cx="5034880" cy="2570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AU" dirty="0" smtClean="0"/>
              <a:t>Commercial in Confidence</a:t>
            </a:r>
            <a:endParaRPr lang="en-AU" dirty="0"/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243"/>
            <a:ext cx="1716066" cy="57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AAA74E36-4BE7-4D89-B85F-CD1AED9F98B4}" type="datetimeFigureOut">
              <a:rPr lang="en-AU" smtClean="0"/>
              <a:t>4/12/2015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8042AD8-7459-409C-A277-3175A0B1060C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2051720" y="6610349"/>
            <a:ext cx="5034880" cy="25707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en-AU" dirty="0" smtClean="0"/>
              <a:t>Commercial in Confidence</a:t>
            </a: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2015 ABNMS Conference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5704465"/>
            <a:ext cx="7704856" cy="762000"/>
          </a:xfrm>
        </p:spPr>
        <p:txBody>
          <a:bodyPr>
            <a:normAutofit/>
          </a:bodyPr>
          <a:lstStyle/>
          <a:p>
            <a:r>
              <a:rPr lang="en-AU" dirty="0" smtClean="0"/>
              <a:t>Application of Bayesian Networks in Urban </a:t>
            </a:r>
            <a:r>
              <a:rPr lang="en-AU" dirty="0"/>
              <a:t>Growth </a:t>
            </a:r>
            <a:r>
              <a:rPr lang="en-AU" dirty="0" smtClean="0"/>
              <a:t>Models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013848" y="6237312"/>
            <a:ext cx="2952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/>
                </a:solidFill>
              </a:rPr>
              <a:t>© </a:t>
            </a:r>
            <a:r>
              <a:rPr lang="en-AU" sz="900" dirty="0" smtClean="0">
                <a:solidFill>
                  <a:schemeClr val="bg1"/>
                </a:solidFill>
              </a:rPr>
              <a:t>2015, </a:t>
            </a:r>
            <a:r>
              <a:rPr lang="en-AU" sz="900" dirty="0">
                <a:solidFill>
                  <a:schemeClr val="bg1"/>
                </a:solidFill>
              </a:rPr>
              <a:t>Sizztech Pty </a:t>
            </a:r>
            <a:r>
              <a:rPr lang="en-AU" sz="900" dirty="0" smtClean="0">
                <a:solidFill>
                  <a:schemeClr val="bg1"/>
                </a:solidFill>
              </a:rPr>
              <a:t>Ltd</a:t>
            </a:r>
            <a:endParaRPr lang="en-AU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64584"/>
            <a:ext cx="8229600" cy="914400"/>
          </a:xfrm>
        </p:spPr>
        <p:txBody>
          <a:bodyPr>
            <a:normAutofit fontScale="90000"/>
          </a:bodyPr>
          <a:lstStyle/>
          <a:p>
            <a:pPr defTabSz="1040850">
              <a:defRPr/>
            </a:pPr>
            <a:r>
              <a:rPr lang="en-AU" sz="360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Modeller’s BN</a:t>
            </a:r>
            <a:r>
              <a:rPr lang="en-AU" sz="48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48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</a:br>
            <a:r>
              <a:rPr lang="en-AU" sz="3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Development Margin Submodule</a:t>
            </a:r>
            <a:endParaRPr lang="en-AU" sz="3100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364728"/>
            <a:ext cx="8892480" cy="2855202"/>
          </a:xfrm>
          <a:prstGeom prst="rect">
            <a:avLst/>
          </a:prstGeom>
        </p:spPr>
        <p:txBody>
          <a:bodyPr vert="horz" lIns="104306" tIns="52153" rIns="104306" bIns="52153" rtlCol="0">
            <a:normAutofit fontScale="32500" lnSpcReduction="20000"/>
          </a:bodyPr>
          <a:lstStyle>
            <a:lvl1pPr marL="391076" marR="0" indent="-391076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1pPr>
            <a:lvl2pPr marL="847334" marR="0" indent="-32589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2pPr>
            <a:lvl3pPr marL="1303590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3pPr>
            <a:lvl4pPr marL="1825026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4pPr>
            <a:lvl5pPr marL="2346462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55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Calculates </a:t>
            </a:r>
            <a:r>
              <a:rPr lang="en-AU" sz="55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the development margin </a:t>
            </a:r>
            <a:r>
              <a:rPr lang="en-AU" sz="55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being:</a:t>
            </a:r>
          </a:p>
          <a:p>
            <a:pPr marL="977600" lvl="2" indent="0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buNone/>
              <a:defRPr/>
            </a:pPr>
            <a:r>
              <a:rPr lang="en-AU" sz="2900" b="1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          	</a:t>
            </a:r>
            <a:r>
              <a:rPr lang="en-AU" sz="4300" b="1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Ultimate </a:t>
            </a:r>
            <a:r>
              <a:rPr lang="en-AU" sz="4300" b="1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Development – Existing </a:t>
            </a:r>
            <a:r>
              <a:rPr lang="en-AU" sz="4300" b="1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Development</a:t>
            </a:r>
          </a:p>
          <a:p>
            <a:pPr marL="977600" lvl="2" indent="0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buNone/>
              <a:defRPr/>
            </a:pPr>
            <a:r>
              <a:rPr lang="en-AU" sz="4300" b="1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AU" sz="4300" b="1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AU" sz="4300" b="1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4300" b="1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        	  Ultimate </a:t>
            </a:r>
            <a:r>
              <a:rPr lang="en-AU" sz="4300" b="1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Development </a:t>
            </a:r>
            <a:endParaRPr lang="en-AU" sz="4300" b="1" kern="0" dirty="0" smtClean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55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Node </a:t>
            </a:r>
            <a:r>
              <a:rPr lang="en-AU" sz="55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discretisation has been structure to transpose </a:t>
            </a:r>
            <a:r>
              <a:rPr lang="en-AU" sz="55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development margi</a:t>
            </a:r>
            <a:r>
              <a:rPr lang="en-AU" sz="55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AU" sz="55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55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AU" sz="55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Development Yield</a:t>
            </a:r>
            <a:r>
              <a:rPr lang="en-AU" sz="55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AU" sz="55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AU" sz="5500" i="1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Margin 0to50</a:t>
            </a:r>
            <a:r>
              <a:rPr lang="en-AU" sz="55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AU" sz="55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represents poor yield </a:t>
            </a:r>
            <a:r>
              <a:rPr lang="en-AU" sz="55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of less than 200</a:t>
            </a:r>
            <a:r>
              <a:rPr lang="en-AU" sz="55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55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Development Yield </a:t>
            </a:r>
            <a:r>
              <a:rPr lang="en-AU" sz="55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is a </a:t>
            </a:r>
            <a:r>
              <a:rPr lang="en-AU" sz="55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primary </a:t>
            </a:r>
            <a:r>
              <a:rPr lang="en-AU" sz="55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development factor.  High yield -&gt; high probability of development.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73" y="3897508"/>
            <a:ext cx="6488652" cy="2771852"/>
          </a:xfrm>
          <a:prstGeom prst="rect">
            <a:avLst/>
          </a:prstGeom>
          <a:noFill/>
          <a:ln w="158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51720" y="2132856"/>
            <a:ext cx="417646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3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64584"/>
            <a:ext cx="8229600" cy="914400"/>
          </a:xfrm>
        </p:spPr>
        <p:txBody>
          <a:bodyPr>
            <a:normAutofit fontScale="90000"/>
          </a:bodyPr>
          <a:lstStyle/>
          <a:p>
            <a:pPr defTabSz="1040850">
              <a:defRPr/>
            </a:pPr>
            <a:r>
              <a:rPr lang="en-AU" sz="360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Modeller’s BN</a:t>
            </a:r>
            <a:r>
              <a:rPr lang="en-AU" sz="48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48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</a:br>
            <a:r>
              <a:rPr lang="en-AU" sz="3200" kern="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Infrastructure </a:t>
            </a:r>
            <a:r>
              <a:rPr lang="en-AU" sz="3200" kern="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Proximity Submodule</a:t>
            </a:r>
            <a:endParaRPr lang="en-AU" sz="3200" kern="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364728"/>
            <a:ext cx="8892480" cy="2496320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076" marR="0" indent="-391076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1pPr>
            <a:lvl2pPr marL="847334" marR="0" indent="-32589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2pPr>
            <a:lvl3pPr marL="1303590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3pPr>
            <a:lvl4pPr marL="1825026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4pPr>
            <a:lvl5pPr marL="2346462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881217" lvl="1" indent="-359873" defTabSz="1040850" fontAlgn="base"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Combines proximity to Water, Sewerage and Main Roads infrastructure into a single distance state representing proximity to network infrastructure. </a:t>
            </a:r>
          </a:p>
          <a:p>
            <a:pPr marL="881217" lvl="1" indent="-359873" defTabSz="1040850" fontAlgn="base"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The node is weighted towards the proximity to water mains. A water connection is required, before a Land Parcel can have a sewerage connection.</a:t>
            </a:r>
          </a:p>
          <a:p>
            <a:pPr marL="881217" lvl="1" indent="-359873" defTabSz="1040850" fontAlgn="base"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Infrastructure Proximity is a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primary development factor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. Developers face significate costs to expand trunk infrastructure to service their development. </a:t>
            </a:r>
            <a:endParaRPr lang="en-AU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38200"/>
            <a:ext cx="5616624" cy="2707882"/>
          </a:xfrm>
          <a:prstGeom prst="rect">
            <a:avLst/>
          </a:prstGeom>
          <a:noFill/>
          <a:ln w="158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64584"/>
            <a:ext cx="8229600" cy="914400"/>
          </a:xfrm>
        </p:spPr>
        <p:txBody>
          <a:bodyPr>
            <a:normAutofit fontScale="90000"/>
          </a:bodyPr>
          <a:lstStyle/>
          <a:p>
            <a:pPr defTabSz="1040850">
              <a:defRPr/>
            </a:pPr>
            <a:r>
              <a:rPr lang="en-AU" sz="360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Modeller’s BN</a:t>
            </a:r>
            <a:r>
              <a:rPr lang="en-AU" sz="48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48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</a:br>
            <a:r>
              <a:rPr lang="en-AU" sz="3200" kern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Similar Development Clustering Submodule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364728"/>
            <a:ext cx="8892480" cy="2280296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076" marR="0" indent="-391076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1pPr>
            <a:lvl2pPr marL="847334" marR="0" indent="-32589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2pPr>
            <a:lvl3pPr marL="1303590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3pPr>
            <a:lvl4pPr marL="1825026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4pPr>
            <a:lvl5pPr marL="2346462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881217" lvl="1" indent="-359873" defTabSz="1040850" fontAlgn="base"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Represents 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a simular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development clustering/precedence within 100m from boundary of a land parcel. 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81217" lvl="1" indent="-359873" defTabSz="1040850" fontAlgn="base"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his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node 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combines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states of  residential and non-residential simular development clustering </a:t>
            </a:r>
          </a:p>
          <a:p>
            <a:pPr marL="881217" lvl="1" indent="-359873" defTabSz="1040850" fontAlgn="base"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Only the clustering types (res / non-res) that matches the land parcel’s ultimate development are considered. </a:t>
            </a:r>
            <a:endParaRPr lang="en-AU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6130"/>
            <a:ext cx="4968552" cy="3315238"/>
          </a:xfrm>
          <a:prstGeom prst="rect">
            <a:avLst/>
          </a:prstGeom>
          <a:noFill/>
          <a:ln w="158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64584"/>
            <a:ext cx="8229600" cy="914400"/>
          </a:xfrm>
        </p:spPr>
        <p:txBody>
          <a:bodyPr>
            <a:normAutofit fontScale="90000"/>
          </a:bodyPr>
          <a:lstStyle/>
          <a:p>
            <a:pPr lvl="1" algn="l" defTabSz="1040850" rtl="0">
              <a:spcBef>
                <a:spcPct val="0"/>
              </a:spcBef>
              <a:defRPr/>
            </a:pPr>
            <a:r>
              <a:rPr lang="en-AU" sz="360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Modeller’s BN</a:t>
            </a:r>
            <a:r>
              <a:rPr lang="en-AU" sz="48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48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</a:br>
            <a:r>
              <a:rPr lang="en-AU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Development </a:t>
            </a:r>
            <a:r>
              <a:rPr lang="en-A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Influences </a:t>
            </a:r>
            <a:r>
              <a:rPr lang="en-AU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Submodule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364728"/>
            <a:ext cx="8892480" cy="1272184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076" marR="0" indent="-391076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1pPr>
            <a:lvl2pPr marL="847334" marR="0" indent="-32589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2pPr>
            <a:lvl3pPr marL="1303590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3pPr>
            <a:lvl4pPr marL="1825026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4pPr>
            <a:lvl5pPr marL="2346462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881217" lvl="1" indent="-359873" defTabSz="1040850" fontAlgn="base"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This node combines the factors that influence development from its various input nodes and weights them as discrete states for input into the 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Development Desirability Index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node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39" y="2348880"/>
            <a:ext cx="5412362" cy="4421735"/>
          </a:xfrm>
          <a:prstGeom prst="rect">
            <a:avLst/>
          </a:prstGeom>
          <a:noFill/>
          <a:ln w="158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8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64584"/>
            <a:ext cx="8229600" cy="914400"/>
          </a:xfrm>
        </p:spPr>
        <p:txBody>
          <a:bodyPr>
            <a:normAutofit fontScale="90000"/>
          </a:bodyPr>
          <a:lstStyle/>
          <a:p>
            <a:pPr defTabSz="1040850">
              <a:defRPr/>
            </a:pPr>
            <a:r>
              <a:rPr lang="en-AU" sz="360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Modeller’s BN</a:t>
            </a:r>
            <a:r>
              <a:rPr lang="en-AU" sz="48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48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</a:br>
            <a:r>
              <a:rPr lang="en-AU" sz="32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Development Desirability Index </a:t>
            </a:r>
            <a:r>
              <a:rPr lang="en-AU" sz="3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Node</a:t>
            </a:r>
            <a:endParaRPr lang="en-AU" sz="3200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364728"/>
            <a:ext cx="9144000" cy="2280296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076" marR="0" indent="-391076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1pPr>
            <a:lvl2pPr marL="847334" marR="0" indent="-32589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2pPr>
            <a:lvl3pPr marL="1303590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3pPr>
            <a:lvl4pPr marL="1825026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4pPr>
            <a:lvl5pPr marL="2346462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881217" lvl="1" indent="-359873" defTabSz="1040850" fontAlgn="base"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This Node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contains the Development Desirability Index 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(DDI) for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the Land Parcel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881217" lvl="1" indent="-359873" defTabSz="1040850" fontAlgn="base"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Heavy weighting is given to </a:t>
            </a:r>
            <a:r>
              <a:rPr lang="en-AU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Development Margin 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AU" kern="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Infrastructure Proximity</a:t>
            </a:r>
          </a:p>
          <a:p>
            <a:pPr marL="881217" lvl="1" indent="-359873" defTabSz="1040850" fontAlgn="base"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highest DDI occurs when </a:t>
            </a:r>
            <a:r>
              <a:rPr lang="en-AU" kern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Development Influences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has a state of “</a:t>
            </a:r>
            <a:r>
              <a:rPr lang="en-AU" i="1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Vacant to Single Dwelling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”. Represents vacant land created from a recent sub-division.</a:t>
            </a:r>
            <a:endParaRPr lang="en-AU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881217" lvl="1" indent="-359873" defTabSz="1040850" fontAlgn="base"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Forecaz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Modeller extracts the DDI from the BN 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Model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after: populating all nodes; computing any equations within 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; compiling the 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model to obtain the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model’s beliefs which produces the DDI for 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a developable land parcel.</a:t>
            </a:r>
            <a:endParaRPr lang="en-AU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21088"/>
            <a:ext cx="6264696" cy="2399568"/>
          </a:xfrm>
          <a:prstGeom prst="rect">
            <a:avLst/>
          </a:prstGeom>
          <a:noFill/>
          <a:ln w="158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64584"/>
            <a:ext cx="8229600" cy="1341386"/>
          </a:xfrm>
        </p:spPr>
        <p:txBody>
          <a:bodyPr>
            <a:normAutofit fontScale="90000"/>
          </a:bodyPr>
          <a:lstStyle/>
          <a:p>
            <a:pPr defTabSz="1040850">
              <a:defRPr/>
            </a:pPr>
            <a:r>
              <a:rPr lang="en-AU" sz="360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BN Integration</a:t>
            </a:r>
            <a:r>
              <a:rPr lang="en-AU" sz="48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48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</a:br>
            <a:r>
              <a:rPr lang="en-AU" sz="310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Overview</a:t>
            </a:r>
            <a:r>
              <a:rPr lang="en-AU" sz="32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32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</a:b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268761"/>
            <a:ext cx="9144000" cy="208823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391076" marR="0" indent="-391076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1pPr>
            <a:lvl2pPr marL="847334" marR="0" indent="-32589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2pPr>
            <a:lvl3pPr marL="1303590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3pPr>
            <a:lvl4pPr marL="1825026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4pPr>
            <a:lvl5pPr marL="2346462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881217" lvl="1" indent="-359873" defTabSz="1040850" fontAlgn="base">
              <a:lnSpc>
                <a:spcPts val="2798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24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The BN nodes </a:t>
            </a:r>
            <a:r>
              <a:rPr lang="en-AU" sz="24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are populated by </a:t>
            </a:r>
            <a:r>
              <a:rPr lang="en-AU" sz="24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extracting </a:t>
            </a:r>
            <a:r>
              <a:rPr lang="en-AU" sz="24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and filtering data from the database or performing spatial operations.  </a:t>
            </a:r>
            <a:endParaRPr lang="en-AU" sz="2400" kern="0" dirty="0" smtClean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881217" lvl="1" indent="-359873" defTabSz="1040850" fontAlgn="base">
              <a:lnSpc>
                <a:spcPts val="2798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24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AU" sz="24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Modeller provides </a:t>
            </a:r>
            <a:r>
              <a:rPr lang="en-AU" sz="240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computation </a:t>
            </a:r>
            <a:r>
              <a:rPr lang="en-AU" sz="24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methods </a:t>
            </a:r>
            <a:r>
              <a:rPr lang="en-AU" sz="24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that can be configured to extract and correctly format </a:t>
            </a:r>
            <a:r>
              <a:rPr lang="en-AU" sz="24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data for nodes.</a:t>
            </a:r>
          </a:p>
          <a:p>
            <a:pPr marL="881217" lvl="1" indent="-359873" defTabSz="1040850" fontAlgn="base">
              <a:lnSpc>
                <a:spcPts val="2798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endParaRPr lang="en-AU" sz="2400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391076" marR="0" lvl="0" indent="-391076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8C1C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03D5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30" y="2964872"/>
            <a:ext cx="5688632" cy="3776496"/>
          </a:xfrm>
          <a:prstGeom prst="rect">
            <a:avLst/>
          </a:prstGeom>
          <a:noFill/>
          <a:ln w="158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8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64584"/>
            <a:ext cx="8229600" cy="1341386"/>
          </a:xfrm>
        </p:spPr>
        <p:txBody>
          <a:bodyPr>
            <a:normAutofit fontScale="90000"/>
          </a:bodyPr>
          <a:lstStyle/>
          <a:p>
            <a:pPr defTabSz="1040850">
              <a:defRPr/>
            </a:pPr>
            <a:r>
              <a:rPr lang="en-AU" sz="360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BN Integration</a:t>
            </a:r>
            <a:r>
              <a:rPr lang="en-AU" sz="48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48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</a:br>
            <a:r>
              <a:rPr lang="en-AU" sz="310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Computation Methods</a:t>
            </a:r>
            <a:r>
              <a:rPr lang="en-AU" sz="32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32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</a:b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391076" marR="0" indent="-391076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1pPr>
            <a:lvl2pPr marL="847334" marR="0" indent="-32589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2pPr>
            <a:lvl3pPr marL="1303590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3pPr>
            <a:lvl4pPr marL="1825026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4pPr>
            <a:lvl5pPr marL="2346462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881217" lvl="1" indent="-359873" defTabSz="1040850" fontAlgn="base">
              <a:spcBef>
                <a:spcPts val="0"/>
              </a:spcBef>
              <a:spcAft>
                <a:spcPts val="400"/>
              </a:spcAft>
              <a:buClr>
                <a:srgbClr val="EA8C1C"/>
              </a:buClr>
              <a:defRPr/>
            </a:pPr>
            <a:r>
              <a:rPr lang="en-AU" sz="24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Development Desirability Index </a:t>
            </a:r>
            <a:r>
              <a:rPr lang="en-AU" sz="24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Method</a:t>
            </a:r>
          </a:p>
          <a:p>
            <a:pPr marL="1337473" lvl="2" indent="-359873" defTabSz="1040850" fontAlgn="base">
              <a:spcBef>
                <a:spcPts val="0"/>
              </a:spcBef>
              <a:spcAft>
                <a:spcPts val="400"/>
              </a:spcAft>
              <a:buClr>
                <a:srgbClr val="EA8C1C"/>
              </a:buClr>
              <a:defRPr/>
            </a:pP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Identifies the node and state that contains the DDI Value</a:t>
            </a:r>
            <a:endParaRPr lang="en-AU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881217" lvl="1" indent="-359873" defTabSz="1040850" fontAlgn="base">
              <a:spcBef>
                <a:spcPts val="0"/>
              </a:spcBef>
              <a:spcAft>
                <a:spcPts val="400"/>
              </a:spcAft>
              <a:buClr>
                <a:srgbClr val="EA8C1C"/>
              </a:buClr>
              <a:defRPr/>
            </a:pPr>
            <a:r>
              <a:rPr lang="en-AU" sz="24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Database Value Method</a:t>
            </a:r>
          </a:p>
          <a:p>
            <a:pPr marL="1337473" lvl="2" indent="-359873" defTabSz="1040850" fontAlgn="base">
              <a:spcBef>
                <a:spcPts val="0"/>
              </a:spcBef>
              <a:spcAft>
                <a:spcPts val="400"/>
              </a:spcAft>
              <a:buClr>
                <a:srgbClr val="EA8C1C"/>
              </a:buClr>
              <a:defRPr/>
            </a:pP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Extracts and filters values from the database</a:t>
            </a:r>
          </a:p>
          <a:p>
            <a:pPr marL="881217" lvl="1" indent="-359873" defTabSz="1040850" fontAlgn="base">
              <a:spcBef>
                <a:spcPts val="0"/>
              </a:spcBef>
              <a:spcAft>
                <a:spcPts val="400"/>
              </a:spcAft>
              <a:buClr>
                <a:srgbClr val="EA8C1C"/>
              </a:buClr>
              <a:defRPr/>
            </a:pPr>
            <a:r>
              <a:rPr lang="en-AU" sz="24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Distance Method</a:t>
            </a:r>
          </a:p>
          <a:p>
            <a:pPr marL="1337473" lvl="2" indent="-359873" defTabSz="1040850" fontAlgn="base">
              <a:spcBef>
                <a:spcPts val="0"/>
              </a:spcBef>
              <a:spcAft>
                <a:spcPts val="400"/>
              </a:spcAft>
              <a:buClr>
                <a:srgbClr val="EA8C1C"/>
              </a:buClr>
              <a:defRPr/>
            </a:pP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Minimum distance between parcel  and GIS layer features</a:t>
            </a:r>
          </a:p>
          <a:p>
            <a:pPr marL="881217" lvl="1" indent="-359873" defTabSz="1040850" fontAlgn="base">
              <a:spcBef>
                <a:spcPts val="0"/>
              </a:spcBef>
              <a:spcAft>
                <a:spcPts val="400"/>
              </a:spcAft>
              <a:buClr>
                <a:srgbClr val="EA8C1C"/>
              </a:buClr>
              <a:defRPr/>
            </a:pPr>
            <a:r>
              <a:rPr lang="en-AU" sz="24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Located </a:t>
            </a:r>
            <a:r>
              <a:rPr lang="en-AU" sz="24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Method</a:t>
            </a:r>
          </a:p>
          <a:p>
            <a:pPr marL="1337473" lvl="2" indent="-359873" defTabSz="1040850" fontAlgn="base">
              <a:spcBef>
                <a:spcPts val="0"/>
              </a:spcBef>
              <a:spcAft>
                <a:spcPts val="400"/>
              </a:spcAft>
              <a:buClr>
                <a:srgbClr val="EA8C1C"/>
              </a:buClr>
              <a:defRPr/>
            </a:pP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Parcel located within a GIS feature returns an attribute from feature</a:t>
            </a:r>
          </a:p>
          <a:p>
            <a:pPr marL="881217" lvl="1" indent="-359873" defTabSz="1040850" fontAlgn="base">
              <a:spcBef>
                <a:spcPts val="0"/>
              </a:spcBef>
              <a:spcAft>
                <a:spcPts val="400"/>
              </a:spcAft>
              <a:buClr>
                <a:srgbClr val="EA8C1C"/>
              </a:buClr>
              <a:defRPr/>
            </a:pPr>
            <a:r>
              <a:rPr lang="en-AU" sz="24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Classify </a:t>
            </a:r>
            <a:r>
              <a:rPr lang="en-AU" sz="24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Method</a:t>
            </a:r>
          </a:p>
          <a:p>
            <a:pPr marL="1337473" lvl="2" indent="-359873" defTabSz="1040850" fontAlgn="base">
              <a:spcBef>
                <a:spcPts val="0"/>
              </a:spcBef>
              <a:spcAft>
                <a:spcPts val="400"/>
              </a:spcAft>
              <a:buClr>
                <a:srgbClr val="EA8C1C"/>
              </a:buClr>
              <a:defRPr/>
            </a:pP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Classify various 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values of an attribute in an intersected GIS feature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into a single classification 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value</a:t>
            </a:r>
            <a:endParaRPr lang="en-AU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881217" lvl="1" indent="-359873" defTabSz="1040850" fontAlgn="base">
              <a:spcBef>
                <a:spcPts val="0"/>
              </a:spcBef>
              <a:spcAft>
                <a:spcPts val="400"/>
              </a:spcAft>
              <a:buClr>
                <a:srgbClr val="EA8C1C"/>
              </a:buClr>
              <a:defRPr/>
            </a:pPr>
            <a:r>
              <a:rPr lang="en-AU" sz="24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Cluster Method</a:t>
            </a:r>
          </a:p>
          <a:p>
            <a:pPr marL="1337473" lvl="2" indent="-359873" defTabSz="1040850" fontAlgn="base">
              <a:spcBef>
                <a:spcPts val="0"/>
              </a:spcBef>
              <a:spcAft>
                <a:spcPts val="400"/>
              </a:spcAft>
              <a:buClr>
                <a:srgbClr val="EA8C1C"/>
              </a:buClr>
              <a:defRPr/>
            </a:pP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Count of parcels meets Res/Non-Res thresholds within specified distance from parcel</a:t>
            </a:r>
          </a:p>
          <a:p>
            <a:pPr marL="881217" lvl="1" indent="-359873" defTabSz="1040850" fontAlgn="base">
              <a:lnSpc>
                <a:spcPts val="2798"/>
              </a:lnSpc>
              <a:spcBef>
                <a:spcPts val="600"/>
              </a:spcBef>
              <a:spcAft>
                <a:spcPts val="400"/>
              </a:spcAft>
              <a:buClr>
                <a:srgbClr val="EA8C1C"/>
              </a:buClr>
              <a:defRPr/>
            </a:pPr>
            <a:endParaRPr lang="en-AU" sz="2400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881217" lvl="1" indent="-359873" defTabSz="1040850" fontAlgn="base">
              <a:lnSpc>
                <a:spcPts val="2798"/>
              </a:lnSpc>
              <a:spcBef>
                <a:spcPts val="600"/>
              </a:spcBef>
              <a:spcAft>
                <a:spcPts val="400"/>
              </a:spcAft>
              <a:buClr>
                <a:srgbClr val="EA8C1C"/>
              </a:buClr>
              <a:defRPr/>
            </a:pPr>
            <a:endParaRPr lang="en-AU" sz="2400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881217" lvl="1" indent="-359873" defTabSz="1040850" fontAlgn="base">
              <a:lnSpc>
                <a:spcPts val="2798"/>
              </a:lnSpc>
              <a:spcBef>
                <a:spcPts val="600"/>
              </a:spcBef>
              <a:spcAft>
                <a:spcPts val="400"/>
              </a:spcAft>
              <a:buClr>
                <a:srgbClr val="EA8C1C"/>
              </a:buClr>
              <a:defRPr/>
            </a:pPr>
            <a:endParaRPr lang="en-AU" sz="2400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881217" lvl="1" indent="-359873" defTabSz="1040850" fontAlgn="base">
              <a:lnSpc>
                <a:spcPts val="2798"/>
              </a:lnSpc>
              <a:spcBef>
                <a:spcPts val="600"/>
              </a:spcBef>
              <a:spcAft>
                <a:spcPts val="400"/>
              </a:spcAft>
              <a:buClr>
                <a:srgbClr val="EA8C1C"/>
              </a:buClr>
              <a:defRPr/>
            </a:pPr>
            <a:endParaRPr lang="en-AU" sz="2400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391076" marR="0" lvl="0" indent="-391076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>
                <a:srgbClr val="EA8C1C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03D5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14400"/>
          </a:xfrm>
        </p:spPr>
        <p:txBody>
          <a:bodyPr anchor="t">
            <a:normAutofit/>
          </a:bodyPr>
          <a:lstStyle/>
          <a:p>
            <a:r>
              <a:rPr lang="en-AU" sz="320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Next Steps</a:t>
            </a: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124743"/>
            <a:ext cx="9144000" cy="5733257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391076" marR="0" indent="-391076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1pPr>
            <a:lvl2pPr marL="847334" marR="0" indent="-32589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2pPr>
            <a:lvl3pPr marL="1303590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3pPr>
            <a:lvl4pPr marL="1825026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4pPr>
            <a:lvl5pPr marL="2346462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24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Used the modeller to build urban growth models for:</a:t>
            </a:r>
          </a:p>
          <a:p>
            <a:pPr marL="1337473" lvl="2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21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Noosa Shire Council</a:t>
            </a:r>
          </a:p>
          <a:p>
            <a:pPr marL="1337473" lvl="2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21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Sunshine Coast Council</a:t>
            </a:r>
          </a:p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24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Currently developing Moreton </a:t>
            </a:r>
            <a:r>
              <a:rPr lang="en-AU" sz="24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Bay Regional </a:t>
            </a:r>
            <a:r>
              <a:rPr lang="en-AU" sz="24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Council model</a:t>
            </a:r>
            <a:endParaRPr lang="en-AU" sz="2400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881217" lvl="1" indent="-359873" defTabSz="1040850" fontAlgn="base">
              <a:lnSpc>
                <a:spcPts val="2798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24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Take 3 data sets and apply leaning from data to further validate the BN</a:t>
            </a:r>
          </a:p>
          <a:p>
            <a:pPr marL="881217" lvl="1" indent="-359873" defTabSz="1040850" fontAlgn="base">
              <a:lnSpc>
                <a:spcPts val="2798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24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Use learning to expand the nodes (i.e. distance to bus stops/train stations) and evaluate sensitivity </a:t>
            </a:r>
          </a:p>
          <a:p>
            <a:pPr marL="881217" lvl="1" indent="-359873" defTabSz="1040850" fontAlgn="base">
              <a:lnSpc>
                <a:spcPts val="2798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24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Investigate the use of Decision Networks</a:t>
            </a:r>
            <a:endParaRPr lang="en-AU" sz="2400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391076" marR="0" lvl="0" indent="-391076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8C1C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03D5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 You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03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The Problem</a:t>
            </a:r>
            <a:endParaRPr lang="en-AU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1772816"/>
            <a:ext cx="6444208" cy="4680519"/>
          </a:xfrm>
          <a:prstGeom prst="rect">
            <a:avLst/>
          </a:prstGeom>
        </p:spPr>
        <p:txBody>
          <a:bodyPr vert="horz" lIns="104306" tIns="52153" rIns="104306" bIns="52153" rtlCol="0">
            <a:normAutofit fontScale="85000" lnSpcReduction="20000"/>
          </a:bodyPr>
          <a:lstStyle>
            <a:lvl1pPr marL="391076" marR="0" indent="-391076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1pPr>
            <a:lvl2pPr marL="847334" marR="0" indent="-32589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2pPr>
            <a:lvl3pPr marL="1303590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3pPr>
            <a:lvl4pPr marL="1825026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4pPr>
            <a:lvl5pPr marL="2346462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881217" lvl="1" indent="-359873" defTabSz="1040850" fontAlgn="base">
              <a:lnSpc>
                <a:spcPts val="2798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endParaRPr lang="en-AU" sz="2400" kern="0" dirty="0" smtClean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1337473" lvl="2" indent="-359873" defTabSz="104085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Identify new infrastructure and upgrades to service urban growth for next 20 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years</a:t>
            </a:r>
            <a:endParaRPr lang="en-AU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1337473" lvl="2" indent="-359873" defTabSz="104085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Required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for all 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“trunk” infrastructure networks (water, sewerage, transport, stormwater, open space)</a:t>
            </a:r>
          </a:p>
          <a:p>
            <a:pPr marL="1337473" lvl="2" indent="-359873" defTabSz="104085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Associated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financial models required to fund and deliver infrastructure</a:t>
            </a:r>
          </a:p>
          <a:p>
            <a:pPr marL="881217" lvl="1" indent="-359873" defTabSz="1040850" fontAlgn="base">
              <a:lnSpc>
                <a:spcPts val="2798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24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Requires reliable urban growth models</a:t>
            </a:r>
          </a:p>
          <a:p>
            <a:pPr marL="881217" lvl="1" indent="-359873" defTabSz="1040850" fontAlgn="base">
              <a:lnSpc>
                <a:spcPts val="2798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24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Producing urban </a:t>
            </a:r>
            <a:r>
              <a:rPr lang="en-AU" sz="24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growth </a:t>
            </a:r>
            <a:r>
              <a:rPr lang="en-AU" sz="24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models </a:t>
            </a:r>
            <a:r>
              <a:rPr lang="en-AU" sz="24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AU" sz="24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difficult</a:t>
            </a:r>
          </a:p>
          <a:p>
            <a:pPr marL="1337473" lvl="2" indent="-359873" defTabSz="104085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Manually intensive typically taking 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5-8 man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months with external consultant involvement</a:t>
            </a:r>
          </a:p>
          <a:p>
            <a:pPr marL="1337473" lvl="2" indent="-359873" defTabSz="104085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No consist methodology or guidelines</a:t>
            </a:r>
          </a:p>
          <a:p>
            <a:pPr marL="1337473" lvl="2" indent="-359873" defTabSz="104085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Utilises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broad assumptions </a:t>
            </a:r>
            <a:endParaRPr lang="en-AU" kern="0" dirty="0" smtClean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1337473" lvl="2" indent="-359873" defTabSz="104085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odels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that are 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inaccurate, difficult to modify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and prone to human error</a:t>
            </a:r>
          </a:p>
          <a:p>
            <a:pPr marL="881217" lvl="1" indent="-359873" defTabSz="1040850" fontAlgn="base">
              <a:lnSpc>
                <a:spcPts val="2798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endParaRPr lang="en-AU" sz="2400" kern="0" dirty="0" smtClean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28" y="2365896"/>
            <a:ext cx="2525520" cy="3367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26208"/>
            <a:ext cx="9252520" cy="1318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1217" lvl="1" indent="-359873" defTabSz="1040850" fontAlgn="base">
              <a:lnSpc>
                <a:spcPts val="2798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buFont typeface="Wingdings" pitchFamily="2" charset="2"/>
              <a:buChar char="§"/>
              <a:defRPr/>
            </a:pPr>
            <a:r>
              <a:rPr lang="en-AU" sz="2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Majority of infrastructure projects at Local Government level</a:t>
            </a:r>
          </a:p>
          <a:p>
            <a:pPr marL="881217" lvl="1" indent="-359873" defTabSz="1040850" fontAlgn="base">
              <a:lnSpc>
                <a:spcPts val="2798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buFont typeface="Wingdings" pitchFamily="2" charset="2"/>
              <a:buChar char="§"/>
              <a:defRPr/>
            </a:pPr>
            <a:r>
              <a:rPr lang="en-AU" sz="2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Long </a:t>
            </a:r>
            <a:r>
              <a:rPr lang="en-AU" sz="22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term capital works programs to service future urban growth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90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887012">
              <a:defRPr/>
            </a:pPr>
            <a:r>
              <a:rPr lang="en-AU" sz="3200" dirty="0" smtClean="0">
                <a:solidFill>
                  <a:srgbClr val="003D58"/>
                </a:solidFill>
                <a:cs typeface="Arial" pitchFamily="34" charset="0"/>
              </a:rPr>
              <a:t>Forecaz Modeller</a:t>
            </a:r>
            <a:endParaRPr lang="en-AU" sz="3200" dirty="0">
              <a:solidFill>
                <a:srgbClr val="003D58"/>
              </a:solidFill>
              <a:cs typeface="Arial" pitchFamily="34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0" y="1340768"/>
            <a:ext cx="8939284" cy="1759036"/>
          </a:xfrm>
        </p:spPr>
        <p:txBody>
          <a:bodyPr>
            <a:normAutofit/>
          </a:bodyPr>
          <a:lstStyle/>
          <a:p>
            <a:pPr marL="750973" lvl="1" indent="-306684" defTabSz="887012" fontAlgn="base">
              <a:lnSpc>
                <a:spcPts val="2384"/>
              </a:lnSpc>
              <a:spcBef>
                <a:spcPts val="511"/>
              </a:spcBef>
              <a:buClr>
                <a:srgbClr val="EA8C1C"/>
              </a:buClr>
              <a:defRPr/>
            </a:pPr>
            <a:r>
              <a:rPr lang="en-AU" sz="20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Forecaz Modeller developed to address this problem</a:t>
            </a:r>
          </a:p>
          <a:p>
            <a:pPr marL="1337473" lvl="2" indent="-359873" defTabSz="1040850" fontAlgn="base">
              <a:spcBef>
                <a:spcPts val="0"/>
              </a:spcBef>
              <a:buClr>
                <a:srgbClr val="EA8C1C"/>
              </a:buClr>
              <a:buFont typeface="Wingdings" pitchFamily="2" charset="2"/>
              <a:buChar char="§"/>
              <a:defRPr/>
            </a:pPr>
            <a:r>
              <a:rPr lang="en-AU" sz="17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Geospatial </a:t>
            </a:r>
            <a:r>
              <a:rPr lang="en-AU" sz="17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modelling tool that automates the </a:t>
            </a:r>
            <a:r>
              <a:rPr lang="en-AU" sz="17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generation of residential and non-</a:t>
            </a:r>
            <a:r>
              <a:rPr lang="en-AU" sz="17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 residential</a:t>
            </a:r>
            <a:r>
              <a:rPr lang="en-AU" sz="17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 development growth for a region</a:t>
            </a:r>
          </a:p>
          <a:p>
            <a:pPr marL="1337473" lvl="2" indent="-359873" defTabSz="1040850" fontAlgn="base">
              <a:spcBef>
                <a:spcPts val="0"/>
              </a:spcBef>
              <a:buClr>
                <a:srgbClr val="EA8C1C"/>
              </a:buClr>
              <a:buFont typeface="Wingdings" pitchFamily="2" charset="2"/>
              <a:buChar char="§"/>
              <a:defRPr/>
            </a:pPr>
            <a:r>
              <a:rPr lang="en-AU" sz="17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Provides demand growth assumptions for infrastructure networks and calculates infrastructure </a:t>
            </a:r>
            <a:r>
              <a:rPr lang="en-AU" sz="17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charges </a:t>
            </a:r>
            <a:r>
              <a:rPr lang="en-AU" sz="17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revenue generated by the development.</a:t>
            </a:r>
          </a:p>
          <a:p>
            <a:pPr marL="1337473" lvl="2" indent="-359873" defTabSz="1040850" fontAlgn="base">
              <a:spcBef>
                <a:spcPts val="0"/>
              </a:spcBef>
              <a:buClr>
                <a:srgbClr val="EA8C1C"/>
              </a:buClr>
              <a:buFont typeface="Wingdings" pitchFamily="2" charset="2"/>
              <a:buChar char="§"/>
              <a:defRPr/>
            </a:pPr>
            <a:endParaRPr lang="en-AU" sz="1700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endParaRPr lang="en-A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62" y="3160514"/>
            <a:ext cx="5066498" cy="3356992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40" y="4571663"/>
            <a:ext cx="64135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15476"/>
            <a:ext cx="64135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87583" y="3579708"/>
            <a:ext cx="451336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7473" lvl="2" indent="-359873" defTabSz="1040850" fontAlgn="base">
              <a:spcAft>
                <a:spcPts val="600"/>
              </a:spcAft>
              <a:buClr>
                <a:srgbClr val="EA8C1C"/>
              </a:buClr>
              <a:buFont typeface="Wingdings" pitchFamily="2" charset="2"/>
              <a:buChar char="§"/>
              <a:defRPr/>
            </a:pPr>
            <a:r>
              <a:rPr lang="en-AU" sz="17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Predicts </a:t>
            </a:r>
          </a:p>
          <a:p>
            <a:pPr marL="1794673" lvl="3" indent="-359873" defTabSz="1040850" fontAlgn="base">
              <a:spcAft>
                <a:spcPts val="600"/>
              </a:spcAft>
              <a:buClr>
                <a:srgbClr val="EA8C1C"/>
              </a:buClr>
              <a:buFont typeface="Wingdings" pitchFamily="2" charset="2"/>
              <a:buChar char="§"/>
              <a:defRPr/>
            </a:pPr>
            <a:r>
              <a:rPr lang="en-AU" sz="17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What type of growth</a:t>
            </a:r>
          </a:p>
          <a:p>
            <a:pPr marL="1794673" lvl="3" indent="-359873" defTabSz="1040850" fontAlgn="base">
              <a:spcAft>
                <a:spcPts val="600"/>
              </a:spcAft>
              <a:buClr>
                <a:srgbClr val="EA8C1C"/>
              </a:buClr>
              <a:buFont typeface="Wingdings" pitchFamily="2" charset="2"/>
              <a:buChar char="§"/>
              <a:defRPr/>
            </a:pPr>
            <a:r>
              <a:rPr lang="en-AU" sz="17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Location of growth</a:t>
            </a:r>
          </a:p>
          <a:p>
            <a:pPr marL="1794673" lvl="3" indent="-359873" defTabSz="1040850" fontAlgn="base">
              <a:spcAft>
                <a:spcPts val="600"/>
              </a:spcAft>
              <a:buClr>
                <a:srgbClr val="EA8C1C"/>
              </a:buClr>
              <a:buFont typeface="Wingdings" pitchFamily="2" charset="2"/>
              <a:buChar char="§"/>
              <a:defRPr/>
            </a:pPr>
            <a:r>
              <a:rPr lang="en-AU" sz="17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How much growth</a:t>
            </a:r>
          </a:p>
          <a:p>
            <a:pPr marL="1794673" lvl="3" indent="-359873" defTabSz="1040850" fontAlgn="base">
              <a:spcAft>
                <a:spcPts val="600"/>
              </a:spcAft>
              <a:buClr>
                <a:srgbClr val="EA8C1C"/>
              </a:buClr>
              <a:buFont typeface="Wingdings" pitchFamily="2" charset="2"/>
              <a:buChar char="§"/>
              <a:defRPr/>
            </a:pPr>
            <a:r>
              <a:rPr lang="en-AU" sz="17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When will it occur</a:t>
            </a:r>
          </a:p>
          <a:p>
            <a:pPr marL="1337473" lvl="2" indent="-359873" defTabSz="1040850" fontAlgn="base">
              <a:spcAft>
                <a:spcPts val="600"/>
              </a:spcAft>
              <a:buClr>
                <a:srgbClr val="EA8C1C"/>
              </a:buClr>
              <a:buFont typeface="Wingdings" pitchFamily="2" charset="2"/>
              <a:buChar char="§"/>
              <a:defRPr/>
            </a:pPr>
            <a:r>
              <a:rPr lang="en-AU" sz="17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When is important</a:t>
            </a:r>
          </a:p>
          <a:p>
            <a:pPr marL="1337473" lvl="2" indent="-359873" defTabSz="1040850" fontAlgn="base">
              <a:spcAft>
                <a:spcPts val="600"/>
              </a:spcAft>
              <a:buClr>
                <a:srgbClr val="EA8C1C"/>
              </a:buClr>
              <a:buFont typeface="Wingdings" pitchFamily="2" charset="2"/>
              <a:buChar char="§"/>
              <a:defRPr/>
            </a:pPr>
            <a:r>
              <a:rPr lang="en-AU" sz="17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$15M project deferred 1yr can result in $1M of savings</a:t>
            </a:r>
            <a:endParaRPr lang="en-AU" sz="1700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8578" flipV="1">
            <a:off x="5682104" y="3881778"/>
            <a:ext cx="621852" cy="42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76331" flipV="1">
            <a:off x="6097682" y="5553913"/>
            <a:ext cx="621852" cy="42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456891" y="4625549"/>
            <a:ext cx="621852" cy="42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5662" flipV="1">
            <a:off x="6640252" y="3626005"/>
            <a:ext cx="621852" cy="42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8520" y="2957463"/>
            <a:ext cx="47570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7473" lvl="2" indent="-359873" defTabSz="1040850" fontAlgn="base">
              <a:spcAft>
                <a:spcPts val="600"/>
              </a:spcAft>
              <a:buClr>
                <a:srgbClr val="EA8C1C"/>
              </a:buClr>
              <a:buFont typeface="Wingdings" pitchFamily="2" charset="2"/>
              <a:buChar char="§"/>
              <a:defRPr/>
            </a:pPr>
            <a:r>
              <a:rPr lang="en-AU" sz="17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Geospatially aggregates and </a:t>
            </a:r>
            <a:r>
              <a:rPr lang="en-AU" sz="17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views </a:t>
            </a:r>
            <a:r>
              <a:rPr lang="en-AU" sz="17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forecast model data </a:t>
            </a:r>
          </a:p>
        </p:txBody>
      </p:sp>
    </p:spTree>
    <p:extLst>
      <p:ext uri="{BB962C8B-B14F-4D97-AF65-F5344CB8AC3E}">
        <p14:creationId xmlns:p14="http://schemas.microsoft.com/office/powerpoint/2010/main" val="274077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64584"/>
            <a:ext cx="8229600" cy="914400"/>
          </a:xfrm>
        </p:spPr>
        <p:txBody>
          <a:bodyPr anchor="t">
            <a:normAutofit/>
          </a:bodyPr>
          <a:lstStyle/>
          <a:p>
            <a:r>
              <a:rPr lang="en-AU" sz="320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Forecaz Modeller Inputs</a:t>
            </a:r>
            <a:endParaRPr lang="en-AU" sz="3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776864" cy="550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6458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Forecaz Modeller</a:t>
            </a:r>
            <a:r>
              <a:rPr lang="en-AU" sz="480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480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</a:br>
            <a:r>
              <a:rPr lang="en-AU" sz="310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Determine Ultimate and Best Use</a:t>
            </a:r>
            <a:endParaRPr lang="en-AU" sz="31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338414"/>
            <a:ext cx="9144000" cy="2162593"/>
          </a:xfrm>
          <a:prstGeom prst="rect">
            <a:avLst/>
          </a:prstGeom>
        </p:spPr>
        <p:txBody>
          <a:bodyPr vert="horz" lIns="104306" tIns="52153" rIns="104306" bIns="52153" rtlCol="0">
            <a:normAutofit fontScale="25000" lnSpcReduction="20000"/>
          </a:bodyPr>
          <a:lstStyle>
            <a:lvl1pPr marL="391076" marR="0" indent="-391076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1pPr>
            <a:lvl2pPr marL="847334" marR="0" indent="-32589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2pPr>
            <a:lvl3pPr marL="1303590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3pPr>
            <a:lvl4pPr marL="1825026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4pPr>
            <a:lvl5pPr marL="2346462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Use </a:t>
            </a:r>
            <a:r>
              <a:rPr lang="en-AU" sz="72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lanning </a:t>
            </a:r>
            <a:r>
              <a:rPr lang="en-AU" sz="72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one density provisions and constraints to determine the ultimate development that can be achieved on land parcels. </a:t>
            </a:r>
          </a:p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Compare existing baseline use with ultimate use to determine highest and best use.</a:t>
            </a:r>
          </a:p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72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Determines if land parcel can be developed and the quantum of </a:t>
            </a: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development. </a:t>
            </a:r>
            <a:endParaRPr lang="en-AU" sz="7200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29" y="3189032"/>
            <a:ext cx="5215124" cy="3477835"/>
          </a:xfrm>
          <a:prstGeom prst="rect">
            <a:avLst/>
          </a:prstGeom>
          <a:noFill/>
          <a:ln w="158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64584"/>
            <a:ext cx="8229600" cy="914400"/>
          </a:xfrm>
        </p:spPr>
        <p:txBody>
          <a:bodyPr>
            <a:normAutofit fontScale="90000"/>
          </a:bodyPr>
          <a:lstStyle/>
          <a:p>
            <a:pPr defTabSz="1040850">
              <a:defRPr/>
            </a:pPr>
            <a:r>
              <a:rPr lang="en-AU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Forecaz Modeller</a:t>
            </a:r>
            <a:r>
              <a:rPr lang="en-AU" sz="48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48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</a:br>
            <a:r>
              <a:rPr lang="en-AU" sz="31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Sequence </a:t>
            </a:r>
            <a:r>
              <a:rPr lang="en-AU" sz="310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Development</a:t>
            </a:r>
            <a:endParaRPr lang="en-AU" sz="31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389798"/>
            <a:ext cx="9252520" cy="2448273"/>
          </a:xfrm>
          <a:prstGeom prst="rect">
            <a:avLst/>
          </a:prstGeom>
        </p:spPr>
        <p:txBody>
          <a:bodyPr vert="horz" lIns="104306" tIns="52153" rIns="104306" bIns="52153" rtlCol="0">
            <a:normAutofit fontScale="25000" lnSpcReduction="20000"/>
          </a:bodyPr>
          <a:lstStyle>
            <a:lvl1pPr marL="391076" marR="0" indent="-391076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1pPr>
            <a:lvl2pPr marL="847334" marR="0" indent="-32589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2pPr>
            <a:lvl3pPr marL="1303590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3pPr>
            <a:lvl4pPr marL="1825026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4pPr>
            <a:lvl5pPr marL="2346462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72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Utilise </a:t>
            </a: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population and </a:t>
            </a:r>
            <a:r>
              <a:rPr lang="en-AU" sz="72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m2GFA growth projections as “control” targets for residential and </a:t>
            </a: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non-residential </a:t>
            </a:r>
            <a:r>
              <a:rPr lang="en-AU" sz="72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development </a:t>
            </a: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growth at specified projection years.</a:t>
            </a:r>
            <a:endParaRPr lang="en-AU" sz="7200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Modeller employs a </a:t>
            </a:r>
            <a:r>
              <a:rPr lang="en-AU" sz="7200" b="1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Development Desirability </a:t>
            </a:r>
            <a:r>
              <a:rPr lang="en-AU" sz="7200" b="1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Index (DDI) </a:t>
            </a: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indicator of the desirability for a developer to develop a land parcel.</a:t>
            </a:r>
          </a:p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Utilise DDI to </a:t>
            </a:r>
            <a:r>
              <a:rPr lang="en-AU" sz="72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allocate and sequence developable land parcels to ultimate full development </a:t>
            </a: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within projection </a:t>
            </a:r>
            <a:r>
              <a:rPr lang="en-AU" sz="72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years </a:t>
            </a: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until control targets are reached.</a:t>
            </a:r>
            <a:endParaRPr lang="en-AU" sz="7200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03D5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32482"/>
            <a:ext cx="2712394" cy="2987454"/>
          </a:xfrm>
          <a:prstGeom prst="rect">
            <a:avLst/>
          </a:prstGeom>
          <a:noFill/>
          <a:ln w="158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87" y="3732482"/>
            <a:ext cx="2771601" cy="2995179"/>
          </a:xfrm>
          <a:prstGeom prst="rect">
            <a:avLst/>
          </a:prstGeom>
          <a:noFill/>
          <a:ln w="158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Pentagon 6"/>
          <p:cNvSpPr/>
          <p:nvPr/>
        </p:nvSpPr>
        <p:spPr>
          <a:xfrm>
            <a:off x="4499992" y="4082519"/>
            <a:ext cx="2232248" cy="21173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4" tIns="45712" rIns="91424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400" b="1" dirty="0">
                <a:solidFill>
                  <a:schemeClr val="bg1"/>
                </a:solidFill>
              </a:rPr>
              <a:t>Develop land parcels with highest DDI until res &amp; non-res control targets reached for a projection year</a:t>
            </a:r>
          </a:p>
          <a:p>
            <a:pPr algn="ctr"/>
            <a:endParaRPr lang="en-AU" sz="1400" b="1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64584"/>
            <a:ext cx="8229600" cy="914400"/>
          </a:xfrm>
        </p:spPr>
        <p:txBody>
          <a:bodyPr>
            <a:normAutofit fontScale="90000"/>
          </a:bodyPr>
          <a:lstStyle/>
          <a:p>
            <a:pPr defTabSz="1040850">
              <a:defRPr/>
            </a:pPr>
            <a:r>
              <a:rPr lang="en-AU" sz="360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Modeller’s BN</a:t>
            </a:r>
            <a:r>
              <a:rPr lang="en-AU" sz="48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48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</a:br>
            <a:r>
              <a:rPr lang="en-AU" sz="310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Why Bayesian Networks</a:t>
            </a:r>
            <a:endParaRPr lang="en-AU" sz="31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364728"/>
            <a:ext cx="9042382" cy="4656560"/>
          </a:xfrm>
          <a:prstGeom prst="rect">
            <a:avLst/>
          </a:prstGeom>
        </p:spPr>
        <p:txBody>
          <a:bodyPr vert="horz" lIns="104306" tIns="52153" rIns="104306" bIns="52153" rtlCol="0">
            <a:normAutofit fontScale="25000" lnSpcReduction="20000"/>
          </a:bodyPr>
          <a:lstStyle>
            <a:lvl1pPr marL="391076" marR="0" indent="-391076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1pPr>
            <a:lvl2pPr marL="847334" marR="0" indent="-32589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2pPr>
            <a:lvl3pPr marL="1303590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3pPr>
            <a:lvl4pPr marL="1825026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4pPr>
            <a:lvl5pPr marL="2346462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Utilises a BN Model </a:t>
            </a:r>
            <a:r>
              <a:rPr lang="en-AU" sz="72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to describe a predictive development algorithm that determines a land parcel’s </a:t>
            </a:r>
            <a:r>
              <a:rPr lang="en-AU" sz="7200" b="1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Development Desirability Index</a:t>
            </a: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Why use Bayesian Networks?</a:t>
            </a:r>
            <a:endParaRPr lang="en-AU" sz="7200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1337473" lvl="2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Graphical </a:t>
            </a:r>
            <a:r>
              <a:rPr lang="en-AU" sz="72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models </a:t>
            </a: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that have </a:t>
            </a:r>
            <a:r>
              <a:rPr lang="en-AU" sz="72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a clear schema and </a:t>
            </a: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conditional </a:t>
            </a:r>
            <a:r>
              <a:rPr lang="en-AU" sz="72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probabilities </a:t>
            </a: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that are </a:t>
            </a:r>
            <a:r>
              <a:rPr lang="en-AU" sz="72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easily understandable by </a:t>
            </a: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non-experts</a:t>
            </a:r>
            <a:endParaRPr lang="en-AU" sz="7200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1337473" lvl="2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72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BNs incorporate the uncertainty of expert knowledge</a:t>
            </a:r>
          </a:p>
          <a:p>
            <a:pPr marL="1337473" lvl="2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Primary users are Urban Planners, safe to assume no Post Grad Mathematical Degree to maintain </a:t>
            </a:r>
            <a:r>
              <a:rPr lang="en-AU" sz="72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complex predictive </a:t>
            </a: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models</a:t>
            </a:r>
          </a:p>
          <a:p>
            <a:pPr marL="1337473" lvl="2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The methodology used to determine growth assumptions needs to be public available and understood by a lay-person</a:t>
            </a:r>
          </a:p>
          <a:p>
            <a:pPr marL="1337473" lvl="2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72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The BN tools are mature, have a strong community, well supported and documented and have a comprehensive API</a:t>
            </a:r>
            <a:endParaRPr lang="en-AU" sz="7200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64904"/>
            <a:ext cx="93610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6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1196753"/>
            <a:ext cx="4716016" cy="1080120"/>
          </a:xfrm>
          <a:prstGeom prst="rect">
            <a:avLst/>
          </a:prstGeom>
        </p:spPr>
        <p:txBody>
          <a:bodyPr vert="horz" lIns="104306" tIns="52153" rIns="104306" bIns="52153" rtlCol="0">
            <a:normAutofit fontScale="32500" lnSpcReduction="20000"/>
          </a:bodyPr>
          <a:lstStyle>
            <a:lvl1pPr marL="391076" marR="0" indent="-391076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1pPr>
            <a:lvl2pPr marL="847334" marR="0" indent="-32589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2pPr>
            <a:lvl3pPr marL="1303590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3pPr>
            <a:lvl4pPr marL="1825026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4pPr>
            <a:lvl5pPr marL="2346462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6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Development Margin</a:t>
            </a:r>
          </a:p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6200" kern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Development Influences</a:t>
            </a:r>
          </a:p>
          <a:p>
            <a:pPr marL="1337473" lvl="2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endParaRPr lang="en-AU" sz="7200" kern="0" dirty="0" smtClean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endParaRPr lang="en-AU" sz="7200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endParaRPr lang="en-AU" sz="7200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03D5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212976"/>
            <a:ext cx="3923928" cy="335159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391076" marR="0" indent="-391076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1pPr>
            <a:lvl2pPr marL="847334" marR="0" indent="-32589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2pPr>
            <a:lvl3pPr marL="1303590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3pPr>
            <a:lvl4pPr marL="1825026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4pPr>
            <a:lvl5pPr marL="2346462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03D5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52" y="2132856"/>
            <a:ext cx="6400356" cy="4449484"/>
          </a:xfrm>
          <a:prstGeom prst="rect">
            <a:avLst/>
          </a:prstGeom>
          <a:noFill/>
          <a:ln w="158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39952" y="1196752"/>
            <a:ext cx="5112568" cy="1080121"/>
          </a:xfrm>
          <a:prstGeom prst="rect">
            <a:avLst/>
          </a:prstGeom>
        </p:spPr>
        <p:txBody>
          <a:bodyPr vert="horz" lIns="104306" tIns="52153" rIns="104306" bIns="52153" rtlCol="0">
            <a:normAutofit fontScale="25000" lnSpcReduction="20000"/>
          </a:bodyPr>
          <a:lstStyle>
            <a:lvl1pPr marL="391076" marR="0" indent="-391076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1pPr>
            <a:lvl2pPr marL="847334" marR="0" indent="-32589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2pPr>
            <a:lvl3pPr marL="1303590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3pPr>
            <a:lvl4pPr marL="1825026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4pPr>
            <a:lvl5pPr marL="2346462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424959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8000" kern="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Infrastructure Proximity</a:t>
            </a:r>
          </a:p>
          <a:p>
            <a:pPr marL="424959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8000" kern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Similar </a:t>
            </a:r>
            <a:r>
              <a:rPr lang="en-AU" sz="8000" kern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Development Clustering</a:t>
            </a:r>
            <a:endParaRPr lang="en-AU" sz="7200" kern="0" dirty="0" smtClean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endParaRPr lang="en-AU" sz="7200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endParaRPr lang="en-AU" sz="7200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03D5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64584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1040850">
              <a:defRPr/>
            </a:pPr>
            <a:r>
              <a:rPr lang="en-AU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Modeller’s BN</a:t>
            </a:r>
            <a:r>
              <a:rPr lang="en-AU" sz="480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480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</a:br>
            <a:r>
              <a:rPr lang="en-AU" sz="31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Bayesian Network Submodules</a:t>
            </a:r>
            <a:endParaRPr lang="en-AU" sz="3100" dirty="0"/>
          </a:p>
        </p:txBody>
      </p:sp>
    </p:spTree>
    <p:extLst>
      <p:ext uri="{BB962C8B-B14F-4D97-AF65-F5344CB8AC3E}">
        <p14:creationId xmlns:p14="http://schemas.microsoft.com/office/powerpoint/2010/main" val="2269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64584"/>
            <a:ext cx="8229600" cy="914400"/>
          </a:xfrm>
        </p:spPr>
        <p:txBody>
          <a:bodyPr>
            <a:normAutofit fontScale="90000"/>
          </a:bodyPr>
          <a:lstStyle/>
          <a:p>
            <a:pPr defTabSz="1040850">
              <a:defRPr/>
            </a:pPr>
            <a:r>
              <a:rPr lang="en-AU" sz="360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Modeller’s BN</a:t>
            </a:r>
            <a:r>
              <a:rPr lang="en-AU" sz="48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480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</a:br>
            <a:r>
              <a:rPr lang="en-AU" sz="310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Assumptions</a:t>
            </a:r>
            <a:endParaRPr lang="en-AU" sz="31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364728"/>
            <a:ext cx="9144000" cy="5160616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391076" marR="0" indent="-391076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1pPr>
            <a:lvl2pPr marL="847334" marR="0" indent="-32589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2pPr>
            <a:lvl3pPr marL="1303590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3pPr>
            <a:lvl4pPr marL="1825026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4pPr>
            <a:lvl5pPr marL="2346462" marR="0" indent="-260718" algn="l" defTabSz="1042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20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Only land parcels that can be developed are presented to the BN Model</a:t>
            </a:r>
          </a:p>
          <a:p>
            <a:pPr marL="1337473" lvl="2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No BN consideration for: flooding, reserves, fully developed land, etc.</a:t>
            </a:r>
          </a:p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20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No accounting for proximity </a:t>
            </a:r>
            <a:r>
              <a:rPr lang="en-AU" sz="20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to Community </a:t>
            </a:r>
            <a:r>
              <a:rPr lang="en-AU" sz="20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Facilities (i.e. shops, parks, schools)</a:t>
            </a:r>
          </a:p>
          <a:p>
            <a:pPr marL="1337473" lvl="2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Assumed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these factors 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taking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into consideration when local governments construct their planning schemes and master plans</a:t>
            </a:r>
          </a:p>
          <a:p>
            <a:pPr marL="881217" lvl="1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sz="2000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No environment considerations are provided for by the BN </a:t>
            </a:r>
            <a:r>
              <a:rPr lang="en-AU" sz="2000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Model</a:t>
            </a:r>
          </a:p>
          <a:p>
            <a:pPr marL="1337473" lvl="2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Development constraints are applied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through 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“constraints” GIS layer by the 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Modeller</a:t>
            </a:r>
          </a:p>
          <a:p>
            <a:pPr marL="1337473" lvl="2" indent="-359873" defTabSz="10408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8C1C"/>
              </a:buClr>
              <a:defRPr/>
            </a:pP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Only parcels with </a:t>
            </a:r>
            <a:r>
              <a:rPr lang="en-AU" kern="0" dirty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developable area are presented to the BN </a:t>
            </a:r>
            <a:r>
              <a:rPr lang="en-AU" kern="0" dirty="0" smtClean="0">
                <a:solidFill>
                  <a:srgbClr val="003D58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en-AU" kern="0" dirty="0">
              <a:solidFill>
                <a:srgbClr val="003D5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zztech">
  <a:themeElements>
    <a:clrScheme name="Sizztech">
      <a:dk1>
        <a:srgbClr val="12244C"/>
      </a:dk1>
      <a:lt1>
        <a:sysClr val="window" lastClr="FFFFFF"/>
      </a:lt1>
      <a:dk2>
        <a:srgbClr val="19336D"/>
      </a:dk2>
      <a:lt2>
        <a:srgbClr val="F2F2F2"/>
      </a:lt2>
      <a:accent1>
        <a:srgbClr val="2FACE2"/>
      </a:accent1>
      <a:accent2>
        <a:srgbClr val="88471D"/>
      </a:accent2>
      <a:accent3>
        <a:srgbClr val="F5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Sizztech</Template>
  <TotalTime>16203</TotalTime>
  <Words>1000</Words>
  <Application>Microsoft Office PowerPoint</Application>
  <PresentationFormat>On-screen Show (4:3)</PresentationFormat>
  <Paragraphs>129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Sizztech</vt:lpstr>
      <vt:lpstr>2015 ABNMS Conference</vt:lpstr>
      <vt:lpstr>The Problem</vt:lpstr>
      <vt:lpstr>Forecaz Modeller</vt:lpstr>
      <vt:lpstr>Forecaz Modeller Inputs</vt:lpstr>
      <vt:lpstr>Forecaz Modeller Determine Ultimate and Best Use</vt:lpstr>
      <vt:lpstr>Forecaz Modeller Sequence Development</vt:lpstr>
      <vt:lpstr>Modeller’s BN Why Bayesian Networks</vt:lpstr>
      <vt:lpstr>PowerPoint Presentation</vt:lpstr>
      <vt:lpstr>Modeller’s BN Assumptions</vt:lpstr>
      <vt:lpstr>Modeller’s BN Development Margin Submodule</vt:lpstr>
      <vt:lpstr>Modeller’s BN Infrastructure Proximity Submodule</vt:lpstr>
      <vt:lpstr>Modeller’s BN Similar Development Clustering Submodule</vt:lpstr>
      <vt:lpstr>Modeller’s BN Development Influences Submodule</vt:lpstr>
      <vt:lpstr>Modeller’s BN Development Desirability Index Node</vt:lpstr>
      <vt:lpstr>BN Integration Overview </vt:lpstr>
      <vt:lpstr>BN Integration Computation Methods </vt:lpstr>
      <vt:lpstr>Next Steps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Modeller Tool</dc:title>
  <dc:creator>Bradley</dc:creator>
  <cp:lastModifiedBy>Bradley</cp:lastModifiedBy>
  <cp:revision>176</cp:revision>
  <dcterms:created xsi:type="dcterms:W3CDTF">2014-03-22T03:29:45Z</dcterms:created>
  <dcterms:modified xsi:type="dcterms:W3CDTF">2015-12-04T01:29:49Z</dcterms:modified>
</cp:coreProperties>
</file>